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CAWMI6GD797A06HG9ZR80L0K7NLMOXPREO0XHJDVXFM8TQ5T6MBRKCJ6FY9HPBIRXNM6OOZ8ZH078MEJRXFT0F8P8RMMWHCB8NOD0HB38C8FC6EDAF6689EA1AC562CF16BC2300" Type="http://schemas.microsoft.com/office/2006/relationships/officeDocumentMain" Target="NUL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61" r:id="rId2"/>
    <p:sldId id="663" r:id="rId3"/>
    <p:sldId id="660" r:id="rId4"/>
    <p:sldId id="657" r:id="rId5"/>
    <p:sldId id="658" r:id="rId6"/>
    <p:sldId id="665" r:id="rId7"/>
    <p:sldId id="655" r:id="rId8"/>
    <p:sldId id="659" r:id="rId9"/>
    <p:sldId id="664" r:id="rId10"/>
    <p:sldId id="656" r:id="rId11"/>
    <p:sldId id="661" r:id="rId12"/>
    <p:sldId id="662" r:id="rId13"/>
    <p:sldId id="666" r:id="rId14"/>
    <p:sldId id="6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82"/>
    <a:srgbClr val="1E53A4"/>
    <a:srgbClr val="831437"/>
    <a:srgbClr val="64CDFF"/>
    <a:srgbClr val="821437"/>
    <a:srgbClr val="FF5582"/>
    <a:srgbClr val="EBEBEB"/>
    <a:srgbClr val="D6D6D6"/>
    <a:srgbClr val="C0C0C0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84958" autoAdjust="0"/>
  </p:normalViewPr>
  <p:slideViewPr>
    <p:cSldViewPr snapToGrid="0" snapToObjects="1">
      <p:cViewPr>
        <p:scale>
          <a:sx n="75" d="100"/>
          <a:sy n="75" d="100"/>
        </p:scale>
        <p:origin x="984" y="786"/>
      </p:cViewPr>
      <p:guideLst/>
    </p:cSldViewPr>
  </p:slideViewPr>
  <p:outlineViewPr>
    <p:cViewPr>
      <p:scale>
        <a:sx n="33" d="100"/>
        <a:sy n="33" d="100"/>
      </p:scale>
      <p:origin x="0" y="-48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B124-443F-9343-9583-F438304648EC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A2B9D-FCE7-7642-954F-C48385201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3C627-D9EE-934D-A22E-2AD9B3E8C5B0}" type="datetimeFigureOut">
              <a:rPr kumimoji="1" lang="zh-CN" altLang="en-US" smtClean="0"/>
              <a:t>2020/2/1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A3F5F-5BE5-BE47-8794-75776C625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05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A3F5F-5BE5-BE47-8794-75776C6257F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14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/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863045"/>
            <a:ext cx="6535271" cy="236462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点击修改标题 </a:t>
            </a:r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199" y="4358301"/>
            <a:ext cx="6535271" cy="83381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>
              <a:buNone/>
              <a:defRPr>
                <a:solidFill>
                  <a:srgbClr val="FF0000"/>
                </a:solidFill>
              </a:defRPr>
            </a:lvl2pPr>
            <a:lvl3pPr marL="914400" indent="0">
              <a:buNone/>
              <a:defRPr>
                <a:solidFill>
                  <a:srgbClr val="FF0000"/>
                </a:solidFill>
              </a:defRPr>
            </a:lvl3pPr>
            <a:lvl4pPr marL="1371600" indent="0">
              <a:buNone/>
              <a:defRPr>
                <a:solidFill>
                  <a:srgbClr val="FF0000"/>
                </a:solidFill>
              </a:defRPr>
            </a:lvl4pPr>
            <a:lvl5pPr marL="1828800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2519" y="-7409"/>
            <a:ext cx="2809481" cy="68710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457200"/>
            <a:ext cx="1536192" cy="3124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／内容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kumimoji="1" lang="zh-CN" altLang="en-US" dirty="0"/>
              <a:t>日期：</a:t>
            </a:r>
            <a:r>
              <a:rPr kumimoji="1" lang="en-US" altLang="zh-CN" dirty="0"/>
              <a:t>YYYY.MM.DD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zh-CN" altLang="en-US" dirty="0"/>
              <a:t>部门：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84269F9-B5CE-EB46-8536-1F9E4423A6B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817382" y="6396999"/>
            <a:ext cx="2546350" cy="15875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标题：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8"/>
          </p:nvPr>
        </p:nvSpPr>
        <p:spPr>
          <a:xfrm>
            <a:off x="457200" y="1333500"/>
            <a:ext cx="11277600" cy="4838700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00800"/>
            <a:ext cx="749300" cy="152400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行标题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46314" y="474134"/>
            <a:ext cx="11299372" cy="8836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lang="zh-CN" altLang="en-US" dirty="0"/>
              <a:t>点击修改标题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kumimoji="1" lang="zh-CN" altLang="en-US"/>
              <a:t>日期：</a:t>
            </a:r>
            <a:r>
              <a:rPr kumimoji="1" lang="en-US" altLang="zh-CN"/>
              <a:t>YYYY.MM.DD</a:t>
            </a:r>
            <a:endParaRPr kumimoji="1" lang="en-US" altLang="zh-CN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zh-CN" altLang="en-US" dirty="0"/>
              <a:t>部门：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84269F9-B5CE-EB46-8536-1F9E4423A6B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817382" y="6396999"/>
            <a:ext cx="2546350" cy="15875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标题：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8"/>
          </p:nvPr>
        </p:nvSpPr>
        <p:spPr>
          <a:xfrm>
            <a:off x="457200" y="1638300"/>
            <a:ext cx="11277600" cy="4533900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00800"/>
            <a:ext cx="7493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13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／内容页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338942"/>
            <a:ext cx="4343400" cy="48325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buClr>
                <a:schemeClr val="accent1"/>
              </a:buClr>
              <a:defRPr sz="1800" b="0" i="0">
                <a:latin typeface="+mn-ea"/>
                <a:ea typeface="+mn-ea"/>
                <a:cs typeface="Source Han Sans CN" charset="-122"/>
              </a:defRPr>
            </a:lvl1pPr>
            <a:lvl2pPr>
              <a:lnSpc>
                <a:spcPct val="120000"/>
              </a:lnSpc>
              <a:buClr>
                <a:schemeClr val="accent1"/>
              </a:buClr>
              <a:defRPr sz="1800" b="0" i="0">
                <a:latin typeface="+mn-ea"/>
                <a:ea typeface="+mn-ea"/>
                <a:cs typeface="Source Han Sans CN" charset="-122"/>
              </a:defRPr>
            </a:lvl2pPr>
            <a:lvl3pPr>
              <a:lnSpc>
                <a:spcPct val="120000"/>
              </a:lnSpc>
              <a:buClr>
                <a:schemeClr val="accent1"/>
              </a:buClr>
              <a:defRPr sz="1800" b="0" i="0">
                <a:latin typeface="+mn-ea"/>
                <a:ea typeface="+mn-ea"/>
                <a:cs typeface="Source Han Sans CN" charset="-122"/>
              </a:defRPr>
            </a:lvl3pPr>
            <a:lvl4pPr>
              <a:lnSpc>
                <a:spcPct val="120000"/>
              </a:lnSpc>
              <a:buClr>
                <a:schemeClr val="accent1"/>
              </a:buClr>
              <a:defRPr sz="1800" b="0" i="0">
                <a:latin typeface="+mn-ea"/>
                <a:ea typeface="+mn-ea"/>
                <a:cs typeface="Source Han Sans CN" charset="-122"/>
              </a:defRPr>
            </a:lvl4pPr>
            <a:lvl5pPr>
              <a:lnSpc>
                <a:spcPct val="120000"/>
              </a:lnSpc>
              <a:buClr>
                <a:schemeClr val="accent1"/>
              </a:buClr>
              <a:defRPr sz="1800" b="0" i="0">
                <a:latin typeface="+mn-ea"/>
                <a:ea typeface="+mn-ea"/>
                <a:cs typeface="Source Han Sans CN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018088" y="1338943"/>
            <a:ext cx="6716712" cy="483325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0" i="0">
                <a:latin typeface="+mn-ea"/>
                <a:ea typeface="+mn-ea"/>
                <a:cs typeface="Source Han Sans CN" charset="-122"/>
              </a:defRPr>
            </a:lvl1pPr>
            <a:lvl2pPr>
              <a:lnSpc>
                <a:spcPct val="120000"/>
              </a:lnSpc>
              <a:defRPr sz="1800" b="0" i="0">
                <a:latin typeface="+mn-ea"/>
                <a:ea typeface="+mn-ea"/>
                <a:cs typeface="Source Han Sans CN" charset="-122"/>
              </a:defRPr>
            </a:lvl2pPr>
            <a:lvl3pPr>
              <a:lnSpc>
                <a:spcPct val="120000"/>
              </a:lnSpc>
              <a:defRPr sz="1800" b="0" i="0">
                <a:latin typeface="+mn-ea"/>
                <a:ea typeface="+mn-ea"/>
                <a:cs typeface="Source Han Sans CN" charset="-122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Source Han Sans CN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Source Han Sans CN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kumimoji="1" lang="zh-CN" altLang="en-US"/>
              <a:t>日期：</a:t>
            </a:r>
            <a:r>
              <a:rPr kumimoji="1" lang="en-US" altLang="zh-CN" dirty="0"/>
              <a:t>YYYY.MM.DD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kumimoji="1" lang="zh-CN" altLang="en-US" dirty="0"/>
              <a:t>部门：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84269F9-B5CE-EB46-8536-1F9E4423A6B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817382" y="6396999"/>
            <a:ext cx="2546350" cy="15875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标题：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00800"/>
            <a:ext cx="7493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63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42910" y="1338943"/>
            <a:ext cx="4238437" cy="1759202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chemeClr val="accent1"/>
                </a:solidFill>
                <a:latin typeface="Facto" charset="0"/>
                <a:ea typeface="Facto" charset="0"/>
                <a:cs typeface="Facto" charset="0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en-US" dirty="0"/>
          </a:p>
        </p:txBody>
      </p:sp>
      <p:sp>
        <p:nvSpPr>
          <p:cNvPr id="17" name="Title 8"/>
          <p:cNvSpPr>
            <a:spLocks noGrp="1"/>
          </p:cNvSpPr>
          <p:nvPr>
            <p:ph type="title" hasCustomPrompt="1"/>
          </p:nvPr>
        </p:nvSpPr>
        <p:spPr>
          <a:xfrm>
            <a:off x="446314" y="3263393"/>
            <a:ext cx="6379029" cy="19234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章节页标题方正正粗黑 </a:t>
            </a:r>
            <a:r>
              <a:rPr lang="en-US" altLang="zh-CN" dirty="0"/>
              <a:t>36pt</a:t>
            </a:r>
            <a:br>
              <a:rPr lang="en-US" altLang="zh-CN" dirty="0"/>
            </a:br>
            <a:r>
              <a:rPr lang="en-US" altLang="zh-CN" dirty="0"/>
              <a:t>Facto Bold 36pt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日期：</a:t>
            </a:r>
            <a:r>
              <a:rPr kumimoji="1" lang="en-US" altLang="zh-CN"/>
              <a:t>YYYY.MM.DD</a:t>
            </a:r>
            <a:endParaRPr kumimoji="1" lang="en-US" altLang="zh-CN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部门：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4269F9-B5CE-EB46-8536-1F9E4423A6B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817382" y="6400628"/>
            <a:ext cx="2546350" cy="15875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标题：</a:t>
            </a:r>
            <a:endParaRPr lang="en-US" altLang="zh-CN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85" y="6394567"/>
            <a:ext cx="759600" cy="151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401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399781"/>
            <a:ext cx="771294" cy="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9015" y="6399782"/>
            <a:ext cx="1152746" cy="15959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solidFill>
                  <a:schemeClr val="tx1"/>
                </a:solidFill>
                <a:latin typeface="+mn-ea"/>
                <a:ea typeface="+mn-ea"/>
                <a:cs typeface="Source Han Sans CN" charset="-122"/>
              </a:defRPr>
            </a:lvl1pPr>
          </a:lstStyle>
          <a:p>
            <a:r>
              <a:rPr kumimoji="1" lang="zh-CN" altLang="en-US" dirty="0"/>
              <a:t>日期：</a:t>
            </a:r>
            <a:r>
              <a:rPr kumimoji="1" lang="en-US" altLang="zh-CN" dirty="0"/>
              <a:t>YYYY.MM.DD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53877" y="6399782"/>
            <a:ext cx="1565016" cy="15959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 b="0" i="0">
                <a:solidFill>
                  <a:schemeClr val="tx1"/>
                </a:solidFill>
                <a:latin typeface="+mn-ea"/>
                <a:ea typeface="+mn-ea"/>
                <a:cs typeface="思源黑体 CN Regular" panose="020B0500000000000000" pitchFamily="34" charset="-122"/>
              </a:defRPr>
            </a:lvl1pPr>
          </a:lstStyle>
          <a:p>
            <a:r>
              <a:rPr kumimoji="1" lang="zh-CN" altLang="en-US" dirty="0"/>
              <a:t>部门：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99781"/>
            <a:ext cx="2743200" cy="15959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0" i="0">
                <a:solidFill>
                  <a:schemeClr val="accent1"/>
                </a:solidFill>
                <a:latin typeface="+mn-ea"/>
                <a:ea typeface="+mn-ea"/>
                <a:cs typeface="Source Han Sans CN" charset="-122"/>
              </a:defRPr>
            </a:lvl1pPr>
          </a:lstStyle>
          <a:p>
            <a:fld id="{884269F9-B5CE-EB46-8536-1F9E4423A6BA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TextBox 31"/>
          <p:cNvSpPr txBox="1">
            <a:spLocks noChangeArrowheads="1"/>
          </p:cNvSpPr>
          <p:nvPr userDrawn="1"/>
        </p:nvSpPr>
        <p:spPr bwMode="auto">
          <a:xfrm>
            <a:off x="-6350" y="7474758"/>
            <a:ext cx="6425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30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G: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83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164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-2238" y="7070725"/>
            <a:ext cx="638434" cy="309450"/>
          </a:xfrm>
          <a:prstGeom prst="rect">
            <a:avLst/>
          </a:prstGeom>
          <a:solidFill>
            <a:srgbClr val="1E53A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716385" y="7070725"/>
            <a:ext cx="639461" cy="309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/>
        </p:nvSpPr>
        <p:spPr>
          <a:xfrm>
            <a:off x="1822015" y="7070725"/>
            <a:ext cx="639461" cy="309450"/>
          </a:xfrm>
          <a:prstGeom prst="rect">
            <a:avLst/>
          </a:prstGeom>
          <a:solidFill>
            <a:srgbClr val="FF55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2541666" y="7070725"/>
            <a:ext cx="638434" cy="309450"/>
          </a:xfrm>
          <a:prstGeom prst="rect">
            <a:avLst/>
          </a:prstGeom>
          <a:solidFill>
            <a:srgbClr val="8214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3267486" y="7070725"/>
            <a:ext cx="639461" cy="309450"/>
          </a:xfrm>
          <a:prstGeom prst="rect">
            <a:avLst/>
          </a:prstGeom>
          <a:solidFill>
            <a:srgbClr val="64CD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 userDrawn="1"/>
        </p:nvSpPr>
        <p:spPr>
          <a:xfrm>
            <a:off x="3994333" y="7070725"/>
            <a:ext cx="638433" cy="309450"/>
          </a:xfrm>
          <a:prstGeom prst="rect">
            <a:avLst/>
          </a:prstGeom>
          <a:solidFill>
            <a:srgbClr val="0028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16" name="TextBox 31"/>
          <p:cNvSpPr txBox="1">
            <a:spLocks noChangeArrowheads="1"/>
          </p:cNvSpPr>
          <p:nvPr userDrawn="1"/>
        </p:nvSpPr>
        <p:spPr bwMode="auto">
          <a:xfrm>
            <a:off x="716385" y="7474758"/>
            <a:ext cx="6435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216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G: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12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24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</p:txBody>
      </p:sp>
      <p:sp>
        <p:nvSpPr>
          <p:cNvPr id="19" name="TextBox 31"/>
          <p:cNvSpPr txBox="1">
            <a:spLocks noChangeArrowheads="1"/>
          </p:cNvSpPr>
          <p:nvPr userDrawn="1"/>
        </p:nvSpPr>
        <p:spPr bwMode="auto">
          <a:xfrm>
            <a:off x="1822015" y="7474758"/>
            <a:ext cx="6435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255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+mj-ea"/>
                <a:ea typeface="+mj-ea"/>
                <a:cs typeface="宋体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85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130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</p:txBody>
      </p:sp>
      <p:sp>
        <p:nvSpPr>
          <p:cNvPr id="20" name="TextBox 31"/>
          <p:cNvSpPr txBox="1">
            <a:spLocks noChangeArrowheads="1"/>
          </p:cNvSpPr>
          <p:nvPr userDrawn="1"/>
        </p:nvSpPr>
        <p:spPr bwMode="auto">
          <a:xfrm>
            <a:off x="2541666" y="7474758"/>
            <a:ext cx="6425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130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+mj-ea"/>
                <a:ea typeface="+mj-ea"/>
                <a:cs typeface="宋体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20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55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</p:txBody>
      </p:sp>
      <p:sp>
        <p:nvSpPr>
          <p:cNvPr id="21" name="TextBox 31"/>
          <p:cNvSpPr txBox="1">
            <a:spLocks noChangeArrowheads="1"/>
          </p:cNvSpPr>
          <p:nvPr userDrawn="1"/>
        </p:nvSpPr>
        <p:spPr bwMode="auto">
          <a:xfrm>
            <a:off x="3267486" y="7474758"/>
            <a:ext cx="6435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100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+mj-ea"/>
                <a:ea typeface="+mj-ea"/>
                <a:cs typeface="宋体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205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255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</p:txBody>
      </p:sp>
      <p:sp>
        <p:nvSpPr>
          <p:cNvPr id="22" name="TextBox 31"/>
          <p:cNvSpPr txBox="1">
            <a:spLocks noChangeArrowheads="1"/>
          </p:cNvSpPr>
          <p:nvPr userDrawn="1"/>
        </p:nvSpPr>
        <p:spPr bwMode="auto">
          <a:xfrm>
            <a:off x="3994333" y="7474758"/>
            <a:ext cx="6435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R: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0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G:</a:t>
            </a:r>
            <a:r>
              <a:rPr lang="zh-CN" altLang="en-US" sz="1400" dirty="0">
                <a:solidFill>
                  <a:schemeClr val="tx2"/>
                </a:solidFill>
                <a:latin typeface="+mj-ea"/>
                <a:ea typeface="+mj-ea"/>
                <a:cs typeface="宋体" charset="0"/>
              </a:rPr>
              <a:t>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40</a:t>
            </a:r>
          </a:p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B: </a:t>
            </a:r>
            <a:r>
              <a:rPr lang="en-US" altLang="zh-CN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130</a:t>
            </a:r>
            <a:endParaRPr lang="en-US" sz="1400" dirty="0">
              <a:solidFill>
                <a:schemeClr val="tx2"/>
              </a:solidFill>
              <a:latin typeface="+mj-ea"/>
              <a:ea typeface="+mj-ea"/>
              <a:cs typeface="Calibri" charset="0"/>
            </a:endParaRPr>
          </a:p>
        </p:txBody>
      </p:sp>
      <p:sp>
        <p:nvSpPr>
          <p:cNvPr id="23" name="TextBox 31"/>
          <p:cNvSpPr txBox="1">
            <a:spLocks noChangeArrowheads="1"/>
          </p:cNvSpPr>
          <p:nvPr userDrawn="1"/>
        </p:nvSpPr>
        <p:spPr bwMode="auto">
          <a:xfrm>
            <a:off x="5123998" y="7474758"/>
            <a:ext cx="6425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100 K</a:t>
            </a:r>
          </a:p>
        </p:txBody>
      </p:sp>
      <p:sp>
        <p:nvSpPr>
          <p:cNvPr id="24" name="Rectangle 23"/>
          <p:cNvSpPr>
            <a:spLocks noChangeAspect="1"/>
          </p:cNvSpPr>
          <p:nvPr userDrawn="1"/>
        </p:nvSpPr>
        <p:spPr>
          <a:xfrm>
            <a:off x="5128110" y="7070725"/>
            <a:ext cx="638434" cy="30945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>
            <a:spLocks noChangeAspect="1"/>
          </p:cNvSpPr>
          <p:nvPr userDrawn="1"/>
        </p:nvSpPr>
        <p:spPr>
          <a:xfrm>
            <a:off x="5846733" y="7070725"/>
            <a:ext cx="639461" cy="30945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 userDrawn="1"/>
        </p:nvSpPr>
        <p:spPr>
          <a:xfrm>
            <a:off x="6541346" y="7070725"/>
            <a:ext cx="638434" cy="309450"/>
          </a:xfrm>
          <a:prstGeom prst="rect">
            <a:avLst/>
          </a:prstGeom>
          <a:solidFill>
            <a:srgbClr val="42424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 userDrawn="1"/>
        </p:nvSpPr>
        <p:spPr>
          <a:xfrm>
            <a:off x="7229838" y="7070725"/>
            <a:ext cx="638433" cy="309450"/>
          </a:xfrm>
          <a:prstGeom prst="rect">
            <a:avLst/>
          </a:prstGeom>
          <a:solidFill>
            <a:srgbClr val="5F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28" name="TextBox 31"/>
          <p:cNvSpPr txBox="1">
            <a:spLocks noChangeArrowheads="1"/>
          </p:cNvSpPr>
          <p:nvPr userDrawn="1"/>
        </p:nvSpPr>
        <p:spPr bwMode="auto">
          <a:xfrm>
            <a:off x="5846733" y="7474758"/>
            <a:ext cx="6435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90 K</a:t>
            </a:r>
          </a:p>
        </p:txBody>
      </p:sp>
      <p:sp>
        <p:nvSpPr>
          <p:cNvPr id="29" name="TextBox 31"/>
          <p:cNvSpPr txBox="1">
            <a:spLocks noChangeArrowheads="1"/>
          </p:cNvSpPr>
          <p:nvPr userDrawn="1"/>
        </p:nvSpPr>
        <p:spPr bwMode="auto">
          <a:xfrm>
            <a:off x="6536206" y="7474758"/>
            <a:ext cx="6435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80 K</a:t>
            </a:r>
          </a:p>
        </p:txBody>
      </p:sp>
      <p:sp>
        <p:nvSpPr>
          <p:cNvPr id="30" name="TextBox 31"/>
          <p:cNvSpPr txBox="1">
            <a:spLocks noChangeArrowheads="1"/>
          </p:cNvSpPr>
          <p:nvPr userDrawn="1"/>
        </p:nvSpPr>
        <p:spPr bwMode="auto">
          <a:xfrm>
            <a:off x="7229838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70 K</a:t>
            </a:r>
          </a:p>
        </p:txBody>
      </p:sp>
      <p:sp>
        <p:nvSpPr>
          <p:cNvPr id="31" name="Rectangle 30"/>
          <p:cNvSpPr>
            <a:spLocks noChangeAspect="1"/>
          </p:cNvSpPr>
          <p:nvPr userDrawn="1"/>
        </p:nvSpPr>
        <p:spPr>
          <a:xfrm>
            <a:off x="7942973" y="7070725"/>
            <a:ext cx="638433" cy="309450"/>
          </a:xfrm>
          <a:prstGeom prst="rect">
            <a:avLst/>
          </a:prstGeom>
          <a:solidFill>
            <a:srgbClr val="7979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>
            <a:spLocks noChangeAspect="1"/>
          </p:cNvSpPr>
          <p:nvPr userDrawn="1"/>
        </p:nvSpPr>
        <p:spPr>
          <a:xfrm>
            <a:off x="8656109" y="7070725"/>
            <a:ext cx="638433" cy="309450"/>
          </a:xfrm>
          <a:prstGeom prst="rect">
            <a:avLst/>
          </a:prstGeom>
          <a:solidFill>
            <a:srgbClr val="9292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9380473" y="7070725"/>
            <a:ext cx="638433" cy="309450"/>
          </a:xfrm>
          <a:prstGeom prst="rect">
            <a:avLst/>
          </a:prstGeom>
          <a:solidFill>
            <a:srgbClr val="AAAA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34" name="Rectangle 33"/>
          <p:cNvSpPr>
            <a:spLocks noChangeAspect="1"/>
          </p:cNvSpPr>
          <p:nvPr userDrawn="1"/>
        </p:nvSpPr>
        <p:spPr>
          <a:xfrm>
            <a:off x="10104838" y="7070725"/>
            <a:ext cx="638433" cy="309450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>
            <a:spLocks noChangeAspect="1"/>
          </p:cNvSpPr>
          <p:nvPr userDrawn="1"/>
        </p:nvSpPr>
        <p:spPr>
          <a:xfrm>
            <a:off x="10829202" y="7070725"/>
            <a:ext cx="638433" cy="309450"/>
          </a:xfrm>
          <a:prstGeom prst="rect">
            <a:avLst/>
          </a:prstGeom>
          <a:solidFill>
            <a:srgbClr val="D6D6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36" name="Rectangle 35"/>
          <p:cNvSpPr>
            <a:spLocks noChangeAspect="1"/>
          </p:cNvSpPr>
          <p:nvPr userDrawn="1"/>
        </p:nvSpPr>
        <p:spPr>
          <a:xfrm>
            <a:off x="11553567" y="7070725"/>
            <a:ext cx="638433" cy="309450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675" tIns="121835" rIns="243675" bIns="1218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800" noProof="1">
              <a:solidFill>
                <a:schemeClr val="bg2"/>
              </a:solidFill>
            </a:endParaRPr>
          </a:p>
        </p:txBody>
      </p:sp>
      <p:sp>
        <p:nvSpPr>
          <p:cNvPr id="38" name="TextBox 31"/>
          <p:cNvSpPr txBox="1">
            <a:spLocks noChangeArrowheads="1"/>
          </p:cNvSpPr>
          <p:nvPr userDrawn="1"/>
        </p:nvSpPr>
        <p:spPr bwMode="auto">
          <a:xfrm>
            <a:off x="7942973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60 K</a:t>
            </a:r>
          </a:p>
        </p:txBody>
      </p:sp>
      <p:sp>
        <p:nvSpPr>
          <p:cNvPr id="39" name="TextBox 31"/>
          <p:cNvSpPr txBox="1">
            <a:spLocks noChangeArrowheads="1"/>
          </p:cNvSpPr>
          <p:nvPr userDrawn="1"/>
        </p:nvSpPr>
        <p:spPr bwMode="auto">
          <a:xfrm>
            <a:off x="8651997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50 </a:t>
            </a:r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K</a:t>
            </a:r>
          </a:p>
        </p:txBody>
      </p:sp>
      <p:sp>
        <p:nvSpPr>
          <p:cNvPr id="40" name="TextBox 31"/>
          <p:cNvSpPr txBox="1">
            <a:spLocks noChangeArrowheads="1"/>
          </p:cNvSpPr>
          <p:nvPr userDrawn="1"/>
        </p:nvSpPr>
        <p:spPr bwMode="auto">
          <a:xfrm>
            <a:off x="9380473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40 </a:t>
            </a:r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K</a:t>
            </a:r>
          </a:p>
        </p:txBody>
      </p:sp>
      <p:sp>
        <p:nvSpPr>
          <p:cNvPr id="41" name="TextBox 31"/>
          <p:cNvSpPr txBox="1">
            <a:spLocks noChangeArrowheads="1"/>
          </p:cNvSpPr>
          <p:nvPr userDrawn="1"/>
        </p:nvSpPr>
        <p:spPr bwMode="auto">
          <a:xfrm>
            <a:off x="10104838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30 K</a:t>
            </a:r>
          </a:p>
        </p:txBody>
      </p:sp>
      <p:sp>
        <p:nvSpPr>
          <p:cNvPr id="42" name="TextBox 31"/>
          <p:cNvSpPr txBox="1">
            <a:spLocks noChangeArrowheads="1"/>
          </p:cNvSpPr>
          <p:nvPr userDrawn="1"/>
        </p:nvSpPr>
        <p:spPr bwMode="auto">
          <a:xfrm>
            <a:off x="10825090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20 </a:t>
            </a:r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K</a:t>
            </a:r>
          </a:p>
        </p:txBody>
      </p:sp>
      <p:sp>
        <p:nvSpPr>
          <p:cNvPr id="43" name="TextBox 31"/>
          <p:cNvSpPr txBox="1">
            <a:spLocks noChangeArrowheads="1"/>
          </p:cNvSpPr>
          <p:nvPr userDrawn="1"/>
        </p:nvSpPr>
        <p:spPr bwMode="auto">
          <a:xfrm>
            <a:off x="11553567" y="7474758"/>
            <a:ext cx="6425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  <a:latin typeface="+mj-ea"/>
                <a:ea typeface="+mj-ea"/>
                <a:cs typeface="Calibri" charset="0"/>
              </a:rPr>
              <a:t>10 K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11277600" cy="4509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zh-CN" altLang="en-US" dirty="0"/>
              <a:t>点击修改标题 </a:t>
            </a:r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338943"/>
            <a:ext cx="11277600" cy="48332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6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3" r:id="rId2"/>
    <p:sldLayoutId id="2147483691" r:id="rId3"/>
    <p:sldLayoutId id="2147483690" r:id="rId4"/>
    <p:sldLayoutId id="2147483686" r:id="rId5"/>
    <p:sldLayoutId id="2147483689" r:id="rId6"/>
    <p:sldLayoutId id="2147483687" r:id="rId7"/>
    <p:sldLayoutId id="2147483720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FZZhengHeiS-B-GB" charset="-122"/>
          <a:cs typeface="FZZhengHeiS-B-GB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tiff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18" Type="http://schemas.openxmlformats.org/officeDocument/2006/relationships/image" Target="../media/image43.jpe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29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211286" y="-1502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728" y="1449311"/>
            <a:ext cx="8775700" cy="161291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FedVision: An Online Visual Object Detection Platform Powered by Federated Learning</a:t>
            </a:r>
            <a:endParaRPr lang="en-US" sz="105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85360D-A13B-344A-9EA0-86FE4B112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3" y="5044899"/>
            <a:ext cx="1883855" cy="84100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A883AA-5A8F-43A6-9941-2947BF17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5062592"/>
            <a:ext cx="2733865" cy="881365"/>
          </a:xfrm>
          <a:prstGeom prst="rect">
            <a:avLst/>
          </a:prstGeom>
        </p:spPr>
      </p:pic>
      <p:pic>
        <p:nvPicPr>
          <p:cNvPr id="2050" name="Picture 2" descr="Image result for 极视角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061" y="4699865"/>
            <a:ext cx="1674146" cy="167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tu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t="15751" r="5904" b="16330"/>
          <a:stretch/>
        </p:blipFill>
        <p:spPr bwMode="auto">
          <a:xfrm>
            <a:off x="4610100" y="5062592"/>
            <a:ext cx="2553461" cy="96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394330" y="319185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Yang Liu,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Anbu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Huang, Yun Luo, He Huang,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Youzhi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Liu,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Yuanyuan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Chen,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Lican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Feng,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Tianjian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Chen, Han Yu,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Qiang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Yang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20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550562" y="199024"/>
            <a:ext cx="4552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of AI Technology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00EB64-B146-4550-B673-7D12CF85CB72}"/>
              </a:ext>
            </a:extLst>
          </p:cNvPr>
          <p:cNvSpPr/>
          <p:nvPr/>
        </p:nvSpPr>
        <p:spPr>
          <a:xfrm>
            <a:off x="805893" y="1499635"/>
            <a:ext cx="4478740" cy="27971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144264-09AC-46BE-A342-CF928E8CE4E9}"/>
              </a:ext>
            </a:extLst>
          </p:cNvPr>
          <p:cNvSpPr/>
          <p:nvPr/>
        </p:nvSpPr>
        <p:spPr>
          <a:xfrm>
            <a:off x="1189712" y="2699101"/>
            <a:ext cx="4094922" cy="15976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E9E54D-B2D6-4CB3-B18B-BAB821E1488E}"/>
              </a:ext>
            </a:extLst>
          </p:cNvPr>
          <p:cNvSpPr/>
          <p:nvPr/>
        </p:nvSpPr>
        <p:spPr>
          <a:xfrm>
            <a:off x="805893" y="1499633"/>
            <a:ext cx="4041418" cy="16314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A7BD5C-02B7-4A4D-9680-4944DE7CBFF7}"/>
              </a:ext>
            </a:extLst>
          </p:cNvPr>
          <p:cNvSpPr/>
          <p:nvPr/>
        </p:nvSpPr>
        <p:spPr>
          <a:xfrm>
            <a:off x="1189712" y="1499634"/>
            <a:ext cx="3657599" cy="279713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6ACE1A-20E2-45F7-B39A-5F735F7E2CD6}"/>
              </a:ext>
            </a:extLst>
          </p:cNvPr>
          <p:cNvSpPr txBox="1"/>
          <p:nvPr/>
        </p:nvSpPr>
        <p:spPr>
          <a:xfrm>
            <a:off x="1540047" y="2232610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from A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3DC93E-6CAF-49B9-A3E5-81FD51141631}"/>
              </a:ext>
            </a:extLst>
          </p:cNvPr>
          <p:cNvSpPr txBox="1"/>
          <p:nvPr/>
        </p:nvSpPr>
        <p:spPr>
          <a:xfrm>
            <a:off x="2756465" y="3583056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from B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74583DC-A494-41E2-969F-589148B70D7D}"/>
              </a:ext>
            </a:extLst>
          </p:cNvPr>
          <p:cNvCxnSpPr/>
          <p:nvPr/>
        </p:nvCxnSpPr>
        <p:spPr>
          <a:xfrm rot="2700000">
            <a:off x="1009711" y="4474099"/>
            <a:ext cx="360000" cy="360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9A59DF-5A0D-4EF9-BBAD-D9571F8B9846}"/>
              </a:ext>
            </a:extLst>
          </p:cNvPr>
          <p:cNvCxnSpPr/>
          <p:nvPr/>
        </p:nvCxnSpPr>
        <p:spPr>
          <a:xfrm rot="2700000">
            <a:off x="4667311" y="4468490"/>
            <a:ext cx="360000" cy="360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A90FEC9-8492-4AFB-B1DB-8FA2E16B6596}"/>
              </a:ext>
            </a:extLst>
          </p:cNvPr>
          <p:cNvSpPr txBox="1"/>
          <p:nvPr/>
        </p:nvSpPr>
        <p:spPr>
          <a:xfrm>
            <a:off x="2464513" y="4473748"/>
            <a:ext cx="102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F2384FE-46BA-4BEC-9D07-02DABA4A637F}"/>
              </a:ext>
            </a:extLst>
          </p:cNvPr>
          <p:cNvCxnSpPr/>
          <p:nvPr/>
        </p:nvCxnSpPr>
        <p:spPr>
          <a:xfrm rot="18900000">
            <a:off x="3750134" y="4201214"/>
            <a:ext cx="914400" cy="914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B5AA96E-C27C-4C40-BDBC-76FDB41DA0F4}"/>
              </a:ext>
            </a:extLst>
          </p:cNvPr>
          <p:cNvCxnSpPr/>
          <p:nvPr/>
        </p:nvCxnSpPr>
        <p:spPr>
          <a:xfrm rot="8100000">
            <a:off x="1380071" y="4191290"/>
            <a:ext cx="914400" cy="914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09BFE81-2363-4642-A005-1AE9C969A891}"/>
              </a:ext>
            </a:extLst>
          </p:cNvPr>
          <p:cNvSpPr/>
          <p:nvPr/>
        </p:nvSpPr>
        <p:spPr>
          <a:xfrm>
            <a:off x="805892" y="2699099"/>
            <a:ext cx="4478740" cy="431967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3067F7-713B-4ED5-80B1-4034EE1463AE}"/>
              </a:ext>
            </a:extLst>
          </p:cNvPr>
          <p:cNvSpPr txBox="1"/>
          <p:nvPr/>
        </p:nvSpPr>
        <p:spPr>
          <a:xfrm>
            <a:off x="102001" y="273041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995CA2-7733-45E4-B789-1E75B3EF3B15}"/>
              </a:ext>
            </a:extLst>
          </p:cNvPr>
          <p:cNvSpPr/>
          <p:nvPr/>
        </p:nvSpPr>
        <p:spPr>
          <a:xfrm>
            <a:off x="3213449" y="5662542"/>
            <a:ext cx="5542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Horizontal federated learning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48D2DBB-C2C9-421D-918A-6F03EE17A3D7}"/>
              </a:ext>
            </a:extLst>
          </p:cNvPr>
          <p:cNvSpPr/>
          <p:nvPr/>
        </p:nvSpPr>
        <p:spPr>
          <a:xfrm>
            <a:off x="5634968" y="2514433"/>
            <a:ext cx="605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 distributes the machine learning process over to the edge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4992A-80B7-453C-B993-6366D71FF1E5}"/>
              </a:ext>
            </a:extLst>
          </p:cNvPr>
          <p:cNvSpPr/>
          <p:nvPr/>
        </p:nvSpPr>
        <p:spPr>
          <a:xfrm>
            <a:off x="5634968" y="1451594"/>
            <a:ext cx="624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Enables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participants to collaboratively train machine learning 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8D2DBB-C2C9-421D-918A-6F03EE17A3D7}"/>
              </a:ext>
            </a:extLst>
          </p:cNvPr>
          <p:cNvSpPr/>
          <p:nvPr/>
        </p:nvSpPr>
        <p:spPr>
          <a:xfrm>
            <a:off x="5634967" y="3577272"/>
            <a:ext cx="6051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Keep dataset on device locally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8D2DBB-C2C9-421D-918A-6F03EE17A3D7}"/>
              </a:ext>
            </a:extLst>
          </p:cNvPr>
          <p:cNvSpPr/>
          <p:nvPr/>
        </p:nvSpPr>
        <p:spPr>
          <a:xfrm>
            <a:off x="5634968" y="4363112"/>
            <a:ext cx="605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Each client has the same input features and model structure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1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527804" y="438381"/>
            <a:ext cx="4552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of AI Technology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527804" y="1942705"/>
            <a:ext cx="3220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Two-stage algorithm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1335434"/>
            <a:ext cx="5759450" cy="26883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5" y="4933486"/>
            <a:ext cx="5759450" cy="166157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527804" y="4397832"/>
            <a:ext cx="3213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One-stage algorithm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1020250" y="3611895"/>
            <a:ext cx="4611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R-CNN, SPP-Net, Faster R-CNN 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1010405" y="2430006"/>
            <a:ext cx="4112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Stage 1: select region proposal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1010406" y="2879890"/>
            <a:ext cx="4856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Stage 2: execute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regression and classification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995CA2-7733-45E4-B789-1E75B3EF3B15}"/>
              </a:ext>
            </a:extLst>
          </p:cNvPr>
          <p:cNvSpPr/>
          <p:nvPr/>
        </p:nvSpPr>
        <p:spPr>
          <a:xfrm>
            <a:off x="527804" y="1241434"/>
            <a:ext cx="3233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bject Detection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1020250" y="5826241"/>
            <a:ext cx="221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SSD, YOLO 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3666AE7-AFDC-4332-BDB4-ADE0A56BE00A}"/>
              </a:ext>
            </a:extLst>
          </p:cNvPr>
          <p:cNvSpPr/>
          <p:nvPr/>
        </p:nvSpPr>
        <p:spPr>
          <a:xfrm>
            <a:off x="1010405" y="4846753"/>
            <a:ext cx="5263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Take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input image and learns the class probabilities and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coordinates simultaneously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08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联系 16"/>
          <p:cNvSpPr>
            <a:spLocks noChangeArrowheads="1"/>
          </p:cNvSpPr>
          <p:nvPr/>
        </p:nvSpPr>
        <p:spPr bwMode="auto">
          <a:xfrm>
            <a:off x="1052513" y="1834032"/>
            <a:ext cx="2271712" cy="2252663"/>
          </a:xfrm>
          <a:custGeom>
            <a:avLst/>
            <a:gdLst>
              <a:gd name="T0" fmla="*/ 588169 w 1176338"/>
              <a:gd name="T1" fmla="*/ 0 h 1176338"/>
              <a:gd name="T2" fmla="*/ 1176338 w 1176338"/>
              <a:gd name="T3" fmla="*/ 588169 h 1176338"/>
              <a:gd name="T4" fmla="*/ 588169 w 1176338"/>
              <a:gd name="T5" fmla="*/ 1176331 h 1176338"/>
              <a:gd name="T6" fmla="*/ 0 w 1176338"/>
              <a:gd name="T7" fmla="*/ 588169 h 1176338"/>
              <a:gd name="T8" fmla="*/ 19007 w 1176338"/>
              <a:gd name="T9" fmla="*/ 446899 h 1176338"/>
              <a:gd name="T10" fmla="*/ 167426 w 1176338"/>
              <a:gd name="T11" fmla="*/ 487610 h 1176338"/>
              <a:gd name="T12" fmla="*/ 152403 w 1176338"/>
              <a:gd name="T13" fmla="*/ 595300 h 1176338"/>
              <a:gd name="T14" fmla="*/ 588171 w 1176338"/>
              <a:gd name="T15" fmla="*/ 1031068 h 1176338"/>
              <a:gd name="T16" fmla="*/ 1023939 w 1176338"/>
              <a:gd name="T17" fmla="*/ 595300 h 1176338"/>
              <a:gd name="T18" fmla="*/ 588171 w 1176338"/>
              <a:gd name="T19" fmla="*/ 159539 h 1176338"/>
              <a:gd name="T20" fmla="*/ 585073 w 1176338"/>
              <a:gd name="T21" fmla="*/ 159851 h 1176338"/>
              <a:gd name="T22" fmla="*/ 585073 w 1176338"/>
              <a:gd name="T23" fmla="*/ 312 h 1176338"/>
              <a:gd name="T24" fmla="*/ 588169 w 1176338"/>
              <a:gd name="T25" fmla="*/ 0 h 117633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76338"/>
              <a:gd name="T40" fmla="*/ 0 h 1176338"/>
              <a:gd name="T41" fmla="*/ 1176338 w 1176338"/>
              <a:gd name="T42" fmla="*/ 1176338 h 117633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76338" h="1176338"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539308"/>
                  <a:pt x="5958" y="491839"/>
                  <a:pt x="19007" y="446899"/>
                </a:cubicBezTo>
                <a:lnTo>
                  <a:pt x="167426" y="487610"/>
                </a:lnTo>
                <a:cubicBezTo>
                  <a:pt x="157092" y="521785"/>
                  <a:pt x="152403" y="557998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lnTo>
                  <a:pt x="585073" y="159851"/>
                </a:lnTo>
                <a:lnTo>
                  <a:pt x="585073" y="312"/>
                </a:lnTo>
                <a:cubicBezTo>
                  <a:pt x="586103" y="3"/>
                  <a:pt x="587136" y="0"/>
                  <a:pt x="588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流程图: 联系 16"/>
          <p:cNvSpPr>
            <a:spLocks noChangeArrowheads="1"/>
          </p:cNvSpPr>
          <p:nvPr/>
        </p:nvSpPr>
        <p:spPr bwMode="auto">
          <a:xfrm>
            <a:off x="1052513" y="1834031"/>
            <a:ext cx="2271712" cy="2252663"/>
          </a:xfrm>
          <a:custGeom>
            <a:avLst/>
            <a:gdLst>
              <a:gd name="T0" fmla="*/ 588171 w 1176338"/>
              <a:gd name="T1" fmla="*/ 159539 h 1176338"/>
              <a:gd name="T2" fmla="*/ 152403 w 1176338"/>
              <a:gd name="T3" fmla="*/ 595304 h 1176338"/>
              <a:gd name="T4" fmla="*/ 588171 w 1176338"/>
              <a:gd name="T5" fmla="*/ 1031072 h 1176338"/>
              <a:gd name="T6" fmla="*/ 1023939 w 1176338"/>
              <a:gd name="T7" fmla="*/ 595304 h 1176338"/>
              <a:gd name="T8" fmla="*/ 588171 w 1176338"/>
              <a:gd name="T9" fmla="*/ 159539 h 1176338"/>
              <a:gd name="T10" fmla="*/ 588169 w 1176338"/>
              <a:gd name="T11" fmla="*/ 0 h 1176338"/>
              <a:gd name="T12" fmla="*/ 1176338 w 1176338"/>
              <a:gd name="T13" fmla="*/ 588169 h 1176338"/>
              <a:gd name="T14" fmla="*/ 588169 w 1176338"/>
              <a:gd name="T15" fmla="*/ 1176335 h 1176338"/>
              <a:gd name="T16" fmla="*/ 0 w 1176338"/>
              <a:gd name="T17" fmla="*/ 588169 h 1176338"/>
              <a:gd name="T18" fmla="*/ 588169 w 1176338"/>
              <a:gd name="T19" fmla="*/ 0 h 11763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76338"/>
              <a:gd name="T31" fmla="*/ 0 h 1176338"/>
              <a:gd name="T32" fmla="*/ 1176338 w 1176338"/>
              <a:gd name="T33" fmla="*/ 1176338 h 117633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5097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" name="TextBox 43"/>
          <p:cNvSpPr>
            <a:spLocks noChangeArrowheads="1"/>
          </p:cNvSpPr>
          <p:nvPr/>
        </p:nvSpPr>
        <p:spPr bwMode="auto">
          <a:xfrm>
            <a:off x="1891544" y="1099234"/>
            <a:ext cx="1581920" cy="5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2"/>
                </a:solidFill>
                <a:ea typeface="微软雅黑" panose="020B0503020204020204" pitchFamily="34" charset="-122"/>
              </a:rPr>
              <a:t>70%</a:t>
            </a:r>
            <a:endParaRPr lang="zh-CN" altLang="en-US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00063" y="4456954"/>
            <a:ext cx="3071812" cy="1954566"/>
            <a:chOff x="783680" y="3009052"/>
            <a:chExt cx="2720894" cy="2738355"/>
          </a:xfrm>
        </p:grpSpPr>
        <p:grpSp>
          <p:nvGrpSpPr>
            <p:cNvPr id="6" name="组合 23"/>
            <p:cNvGrpSpPr>
              <a:grpSpLocks/>
            </p:cNvGrpSpPr>
            <p:nvPr/>
          </p:nvGrpSpPr>
          <p:grpSpPr bwMode="auto">
            <a:xfrm>
              <a:off x="783680" y="3009052"/>
              <a:ext cx="2720894" cy="2738355"/>
              <a:chOff x="212176" y="1080226"/>
              <a:chExt cx="2720894" cy="2738355"/>
            </a:xfrm>
          </p:grpSpPr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543306" y="1080226"/>
                <a:ext cx="2206622" cy="560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Efficiency</a:t>
                </a:r>
                <a:endPara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>
                <a:spLocks noChangeArrowheads="1"/>
              </p:cNvSpPr>
              <p:nvPr/>
            </p:nvSpPr>
            <p:spPr bwMode="auto">
              <a:xfrm>
                <a:off x="212176" y="1878197"/>
                <a:ext cx="2720894" cy="1940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171450" indent="-171450" algn="just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CentVision: </a:t>
                </a:r>
                <a:r>
                  <a:rPr lang="en-US" altLang="zh-CN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 least half a month</a:t>
                </a:r>
                <a:r>
                  <a:rPr lang="en-US" altLang="zh-CN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to process and deploy.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FedVision</a:t>
                </a:r>
                <a:r>
                  <a:rPr lang="zh-CN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real-time; he </a:t>
                </a:r>
                <a:r>
                  <a:rPr lang="en-US" altLang="zh-CN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system administrator </a:t>
                </a:r>
                <a:r>
                  <a:rPr lang="en-US" altLang="zh-CN" sz="12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can finish labeling the images by himself. </a:t>
                </a:r>
              </a:p>
              <a:p>
                <a:pPr algn="just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V="1">
              <a:off x="1022370" y="3598439"/>
              <a:ext cx="2386231" cy="2223"/>
            </a:xfrm>
            <a:prstGeom prst="line">
              <a:avLst/>
            </a:prstGeom>
            <a:ln w="9525">
              <a:solidFill>
                <a:schemeClr val="tx2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43"/>
          <p:cNvSpPr>
            <a:spLocks noChangeArrowheads="1"/>
          </p:cNvSpPr>
          <p:nvPr/>
        </p:nvSpPr>
        <p:spPr bwMode="auto">
          <a:xfrm>
            <a:off x="5529323" y="1094522"/>
            <a:ext cx="1581920" cy="5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2"/>
                </a:solidFill>
                <a:ea typeface="微软雅黑" panose="020B0503020204020204" pitchFamily="34" charset="-122"/>
              </a:rPr>
              <a:t>80%</a:t>
            </a:r>
            <a:endParaRPr lang="zh-CN" altLang="en-US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370188" y="4456954"/>
            <a:ext cx="3392318" cy="2133790"/>
            <a:chOff x="761320" y="3009052"/>
            <a:chExt cx="3004786" cy="2989452"/>
          </a:xfrm>
        </p:grpSpPr>
        <p:grpSp>
          <p:nvGrpSpPr>
            <p:cNvPr id="14" name="组合 23"/>
            <p:cNvGrpSpPr>
              <a:grpSpLocks/>
            </p:cNvGrpSpPr>
            <p:nvPr/>
          </p:nvGrpSpPr>
          <p:grpSpPr bwMode="auto">
            <a:xfrm>
              <a:off x="761320" y="3009052"/>
              <a:ext cx="3004786" cy="2989452"/>
              <a:chOff x="189816" y="1080226"/>
              <a:chExt cx="3004786" cy="2989452"/>
            </a:xfrm>
          </p:grpSpPr>
          <p:sp>
            <p:nvSpPr>
              <p:cNvPr id="16" name="矩形 15"/>
              <p:cNvSpPr>
                <a:spLocks noChangeArrowheads="1"/>
              </p:cNvSpPr>
              <p:nvPr/>
            </p:nvSpPr>
            <p:spPr bwMode="auto">
              <a:xfrm>
                <a:off x="543306" y="1080226"/>
                <a:ext cx="2206622" cy="560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Privacy</a:t>
                </a:r>
                <a:endPara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>
                <a:spLocks noChangeArrowheads="1"/>
              </p:cNvSpPr>
              <p:nvPr/>
            </p:nvSpPr>
            <p:spPr bwMode="auto">
              <a:xfrm>
                <a:off x="189816" y="1870575"/>
                <a:ext cx="3004786" cy="2199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171450" indent="-171450" algn="just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2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CentVision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send raw data to database, which had been 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proven unsafe and vulnerable to data </a:t>
                </a:r>
                <a:r>
                  <a:rPr lang="en-US" altLang="zh-CN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leakage.</a:t>
                </a:r>
              </a:p>
              <a:p>
                <a:pPr marL="171450" indent="-171450" algn="just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2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FedVision</a:t>
                </a:r>
                <a:r>
                  <a:rPr lang="zh-CN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keep dataset on device locally</a:t>
                </a:r>
                <a:r>
                  <a:rPr lang="en-US" altLang="zh-CN" sz="12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which can significantly mitigate many of the systemic privacy risks.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 flipV="1">
              <a:off x="1022370" y="3598439"/>
              <a:ext cx="2386231" cy="2223"/>
            </a:xfrm>
            <a:prstGeom prst="line">
              <a:avLst/>
            </a:prstGeom>
            <a:ln w="9525">
              <a:solidFill>
                <a:schemeClr val="tx2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43"/>
          <p:cNvSpPr>
            <a:spLocks noChangeArrowheads="1"/>
          </p:cNvSpPr>
          <p:nvPr/>
        </p:nvSpPr>
        <p:spPr bwMode="auto">
          <a:xfrm>
            <a:off x="9141716" y="1099234"/>
            <a:ext cx="1581920" cy="5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2"/>
                </a:solidFill>
                <a:ea typeface="微软雅黑" panose="020B0503020204020204" pitchFamily="34" charset="-122"/>
              </a:rPr>
              <a:t>60%</a:t>
            </a:r>
            <a:endParaRPr lang="zh-CN" altLang="en-US" b="1" dirty="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8070924" y="4456956"/>
            <a:ext cx="3257476" cy="2263055"/>
            <a:chOff x="839571" y="3009052"/>
            <a:chExt cx="2885348" cy="3170551"/>
          </a:xfrm>
        </p:grpSpPr>
        <p:grpSp>
          <p:nvGrpSpPr>
            <p:cNvPr id="22" name="组合 23"/>
            <p:cNvGrpSpPr>
              <a:grpSpLocks/>
            </p:cNvGrpSpPr>
            <p:nvPr/>
          </p:nvGrpSpPr>
          <p:grpSpPr bwMode="auto">
            <a:xfrm>
              <a:off x="839571" y="3009052"/>
              <a:ext cx="2885348" cy="3170551"/>
              <a:chOff x="268067" y="1080226"/>
              <a:chExt cx="2885348" cy="3170551"/>
            </a:xfrm>
          </p:grpSpPr>
          <p:sp>
            <p:nvSpPr>
              <p:cNvPr id="24" name="矩形 23"/>
              <p:cNvSpPr>
                <a:spLocks noChangeArrowheads="1"/>
              </p:cNvSpPr>
              <p:nvPr/>
            </p:nvSpPr>
            <p:spPr bwMode="auto">
              <a:xfrm>
                <a:off x="543306" y="1080226"/>
                <a:ext cx="2206622" cy="560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Cost</a:t>
                </a:r>
                <a:endPara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>
                <a:spLocks noChangeArrowheads="1"/>
              </p:cNvSpPr>
              <p:nvPr/>
            </p:nvSpPr>
            <p:spPr bwMode="auto">
              <a:xfrm>
                <a:off x="268067" y="1870572"/>
                <a:ext cx="2885348" cy="2380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171450" indent="-171450"/>
                <a:r>
                  <a:rPr lang="en-US" altLang="zh-CN" sz="12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CentVision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total of 100 channels required, these 100 channels require at least 50 MB/sec of network .</a:t>
                </a:r>
              </a:p>
              <a:p>
                <a:pPr marL="171450" indent="-171450" algn="just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FedVision</a:t>
                </a:r>
                <a:r>
                  <a:rPr lang="zh-CN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2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network bandwidth required for model </a:t>
                </a:r>
                <a:r>
                  <a:rPr lang="en-US" altLang="zh-CN" sz="1200" b="1" dirty="0" err="1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updateis</a:t>
                </a:r>
                <a:r>
                  <a:rPr lang="en-US" altLang="zh-CN" sz="12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significantly reduced to less than 1 MB/sec.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1022370" y="3598439"/>
              <a:ext cx="2386231" cy="2223"/>
            </a:xfrm>
            <a:prstGeom prst="line">
              <a:avLst/>
            </a:prstGeom>
            <a:ln w="9525">
              <a:solidFill>
                <a:schemeClr val="tx2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https://pic4.zhimg.com/80/v2-8e6fa64fcab9e0a8c6056a940b834c1f_hd.jpg">
            <a:extLst>
              <a:ext uri="{FF2B5EF4-FFF2-40B4-BE49-F238E27FC236}">
                <a16:creationId xmlns:a16="http://schemas.microsoft.com/office/drawing/2014/main" id="{1A6EF2B3-1875-4133-AE6C-C8676F40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14" y="2245467"/>
            <a:ext cx="967509" cy="14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E009B1-9CAA-44C6-BD15-90C19184BB0D}"/>
              </a:ext>
            </a:extLst>
          </p:cNvPr>
          <p:cNvGrpSpPr/>
          <p:nvPr/>
        </p:nvGrpSpPr>
        <p:grpSpPr>
          <a:xfrm>
            <a:off x="5438407" y="2547668"/>
            <a:ext cx="1112060" cy="803076"/>
            <a:chOff x="990600" y="2678804"/>
            <a:chExt cx="3810000" cy="2857500"/>
          </a:xfrm>
        </p:grpSpPr>
        <p:pic>
          <p:nvPicPr>
            <p:cNvPr id="28" name="Picture 6" descr="“广电运通大楼”的图片搜索结果">
              <a:extLst>
                <a:ext uri="{FF2B5EF4-FFF2-40B4-BE49-F238E27FC236}">
                  <a16:creationId xmlns:a16="http://schemas.microsoft.com/office/drawing/2014/main" id="{6149FD13-0FB9-4D05-B832-689980D44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678804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BA08990-E1B3-49A4-AA9D-CED5BDBB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55280">
              <a:off x="1384109" y="4522125"/>
              <a:ext cx="1163456" cy="563881"/>
            </a:xfrm>
            <a:prstGeom prst="rect">
              <a:avLst/>
            </a:prstGeom>
          </p:spPr>
        </p:pic>
      </p:grpSp>
      <p:pic>
        <p:nvPicPr>
          <p:cNvPr id="30" name="Picture 4" descr="“国家电力投资集团”的图片搜索结果">
            <a:extLst>
              <a:ext uri="{FF2B5EF4-FFF2-40B4-BE49-F238E27FC236}">
                <a16:creationId xmlns:a16="http://schemas.microsoft.com/office/drawing/2014/main" id="{80366652-627B-47AC-A9E4-ADC9962A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16" y="2706775"/>
            <a:ext cx="832751" cy="5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流程图: 联系 16"/>
          <p:cNvSpPr>
            <a:spLocks noChangeArrowheads="1"/>
          </p:cNvSpPr>
          <p:nvPr/>
        </p:nvSpPr>
        <p:spPr bwMode="auto">
          <a:xfrm>
            <a:off x="4876215" y="1834030"/>
            <a:ext cx="2271368" cy="2252661"/>
          </a:xfrm>
          <a:custGeom>
            <a:avLst/>
            <a:gdLst>
              <a:gd name="T0" fmla="*/ 588169 w 1176338"/>
              <a:gd name="T1" fmla="*/ 0 h 1176338"/>
              <a:gd name="T2" fmla="*/ 1176331 w 1176338"/>
              <a:gd name="T3" fmla="*/ 588169 h 1176338"/>
              <a:gd name="T4" fmla="*/ 588169 w 1176338"/>
              <a:gd name="T5" fmla="*/ 1176331 h 1176338"/>
              <a:gd name="T6" fmla="*/ 0 w 1176338"/>
              <a:gd name="T7" fmla="*/ 588169 h 1176338"/>
              <a:gd name="T8" fmla="*/ 40460 w 1176338"/>
              <a:gd name="T9" fmla="*/ 377789 h 1176338"/>
              <a:gd name="T10" fmla="*/ 183254 w 1176338"/>
              <a:gd name="T11" fmla="*/ 436620 h 1176338"/>
              <a:gd name="T12" fmla="*/ 152403 w 1176338"/>
              <a:gd name="T13" fmla="*/ 595300 h 1176338"/>
              <a:gd name="T14" fmla="*/ 588169 w 1176338"/>
              <a:gd name="T15" fmla="*/ 1031068 h 1176338"/>
              <a:gd name="T16" fmla="*/ 1023932 w 1176338"/>
              <a:gd name="T17" fmla="*/ 595300 h 1176338"/>
              <a:gd name="T18" fmla="*/ 588169 w 1176338"/>
              <a:gd name="T19" fmla="*/ 159539 h 1176338"/>
              <a:gd name="T20" fmla="*/ 585073 w 1176338"/>
              <a:gd name="T21" fmla="*/ 159851 h 1176338"/>
              <a:gd name="T22" fmla="*/ 585073 w 1176338"/>
              <a:gd name="T23" fmla="*/ 312 h 1176338"/>
              <a:gd name="T24" fmla="*/ 588169 w 1176338"/>
              <a:gd name="T25" fmla="*/ 0 h 117633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76338"/>
              <a:gd name="T40" fmla="*/ 0 h 1176338"/>
              <a:gd name="T41" fmla="*/ 1176338 w 1176338"/>
              <a:gd name="T42" fmla="*/ 1176338 h 117633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76338" h="1176338"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513822"/>
                  <a:pt x="13795" y="442697"/>
                  <a:pt x="40460" y="377789"/>
                </a:cubicBezTo>
                <a:lnTo>
                  <a:pt x="183254" y="436620"/>
                </a:lnTo>
                <a:cubicBezTo>
                  <a:pt x="163014" y="485534"/>
                  <a:pt x="152403" y="539181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lnTo>
                  <a:pt x="585073" y="159851"/>
                </a:lnTo>
                <a:lnTo>
                  <a:pt x="585073" y="312"/>
                </a:lnTo>
                <a:cubicBezTo>
                  <a:pt x="586104" y="3"/>
                  <a:pt x="587136" y="0"/>
                  <a:pt x="588169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2" name="流程图: 联系 16"/>
          <p:cNvSpPr>
            <a:spLocks noChangeArrowheads="1"/>
          </p:cNvSpPr>
          <p:nvPr/>
        </p:nvSpPr>
        <p:spPr bwMode="auto">
          <a:xfrm>
            <a:off x="4875871" y="1844317"/>
            <a:ext cx="2271712" cy="2252663"/>
          </a:xfrm>
          <a:custGeom>
            <a:avLst/>
            <a:gdLst>
              <a:gd name="T0" fmla="*/ 588171 w 1176338"/>
              <a:gd name="T1" fmla="*/ 159539 h 1176338"/>
              <a:gd name="T2" fmla="*/ 152403 w 1176338"/>
              <a:gd name="T3" fmla="*/ 595304 h 1176338"/>
              <a:gd name="T4" fmla="*/ 588171 w 1176338"/>
              <a:gd name="T5" fmla="*/ 1031072 h 1176338"/>
              <a:gd name="T6" fmla="*/ 1023939 w 1176338"/>
              <a:gd name="T7" fmla="*/ 595304 h 1176338"/>
              <a:gd name="T8" fmla="*/ 588171 w 1176338"/>
              <a:gd name="T9" fmla="*/ 159539 h 1176338"/>
              <a:gd name="T10" fmla="*/ 588169 w 1176338"/>
              <a:gd name="T11" fmla="*/ 0 h 1176338"/>
              <a:gd name="T12" fmla="*/ 1176338 w 1176338"/>
              <a:gd name="T13" fmla="*/ 588169 h 1176338"/>
              <a:gd name="T14" fmla="*/ 588169 w 1176338"/>
              <a:gd name="T15" fmla="*/ 1176335 h 1176338"/>
              <a:gd name="T16" fmla="*/ 0 w 1176338"/>
              <a:gd name="T17" fmla="*/ 588169 h 1176338"/>
              <a:gd name="T18" fmla="*/ 588169 w 1176338"/>
              <a:gd name="T19" fmla="*/ 0 h 11763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76338"/>
              <a:gd name="T31" fmla="*/ 0 h 1176338"/>
              <a:gd name="T32" fmla="*/ 1176338 w 1176338"/>
              <a:gd name="T33" fmla="*/ 1176338 h 117633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5097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流程图: 联系 16"/>
          <p:cNvSpPr>
            <a:spLocks noChangeArrowheads="1"/>
          </p:cNvSpPr>
          <p:nvPr/>
        </p:nvSpPr>
        <p:spPr bwMode="auto">
          <a:xfrm>
            <a:off x="8499165" y="1834032"/>
            <a:ext cx="2250252" cy="2252663"/>
          </a:xfrm>
          <a:custGeom>
            <a:avLst/>
            <a:gdLst>
              <a:gd name="T0" fmla="*/ 577505 w 1165044"/>
              <a:gd name="T1" fmla="*/ 0 h 1176338"/>
              <a:gd name="T2" fmla="*/ 1166311 w 1165044"/>
              <a:gd name="T3" fmla="*/ 588169 h 1176338"/>
              <a:gd name="T4" fmla="*/ 577505 w 1165044"/>
              <a:gd name="T5" fmla="*/ 1176331 h 1176338"/>
              <a:gd name="T6" fmla="*/ 0 w 1165044"/>
              <a:gd name="T7" fmla="*/ 700194 h 1176338"/>
              <a:gd name="T8" fmla="*/ 149276 w 1165044"/>
              <a:gd name="T9" fmla="*/ 674717 h 1176338"/>
              <a:gd name="T10" fmla="*/ 577507 w 1165044"/>
              <a:gd name="T11" fmla="*/ 1031068 h 1176338"/>
              <a:gd name="T12" fmla="*/ 1013744 w 1165044"/>
              <a:gd name="T13" fmla="*/ 595300 h 1176338"/>
              <a:gd name="T14" fmla="*/ 577507 w 1165044"/>
              <a:gd name="T15" fmla="*/ 159539 h 1176338"/>
              <a:gd name="T16" fmla="*/ 574402 w 1165044"/>
              <a:gd name="T17" fmla="*/ 159851 h 1176338"/>
              <a:gd name="T18" fmla="*/ 574402 w 1165044"/>
              <a:gd name="T19" fmla="*/ 312 h 1176338"/>
              <a:gd name="T20" fmla="*/ 577505 w 1165044"/>
              <a:gd name="T21" fmla="*/ 0 h 11763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65044"/>
              <a:gd name="T34" fmla="*/ 0 h 1176338"/>
              <a:gd name="T35" fmla="*/ 1165044 w 1165044"/>
              <a:gd name="T36" fmla="*/ 1176338 h 117633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65044" h="1176338">
                <a:moveTo>
                  <a:pt x="576875" y="0"/>
                </a:moveTo>
                <a:cubicBezTo>
                  <a:pt x="901712" y="0"/>
                  <a:pt x="1165044" y="263332"/>
                  <a:pt x="1165044" y="588169"/>
                </a:cubicBezTo>
                <a:cubicBezTo>
                  <a:pt x="1165044" y="913006"/>
                  <a:pt x="901712" y="1176338"/>
                  <a:pt x="576875" y="1176338"/>
                </a:cubicBezTo>
                <a:cubicBezTo>
                  <a:pt x="290390" y="1176338"/>
                  <a:pt x="51743" y="971515"/>
                  <a:pt x="0" y="700201"/>
                </a:cubicBezTo>
                <a:lnTo>
                  <a:pt x="149115" y="674724"/>
                </a:lnTo>
                <a:cubicBezTo>
                  <a:pt x="185744" y="877542"/>
                  <a:pt x="363381" y="1031075"/>
                  <a:pt x="576877" y="1031075"/>
                </a:cubicBezTo>
                <a:cubicBezTo>
                  <a:pt x="817545" y="1031075"/>
                  <a:pt x="1012645" y="835975"/>
                  <a:pt x="1012645" y="595307"/>
                </a:cubicBezTo>
                <a:cubicBezTo>
                  <a:pt x="1012645" y="354639"/>
                  <a:pt x="817545" y="159539"/>
                  <a:pt x="576877" y="159539"/>
                </a:cubicBezTo>
                <a:lnTo>
                  <a:pt x="573779" y="159851"/>
                </a:lnTo>
                <a:lnTo>
                  <a:pt x="573779" y="312"/>
                </a:lnTo>
                <a:cubicBezTo>
                  <a:pt x="574809" y="3"/>
                  <a:pt x="575842" y="0"/>
                  <a:pt x="576875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流程图: 联系 16"/>
          <p:cNvSpPr>
            <a:spLocks noChangeArrowheads="1"/>
          </p:cNvSpPr>
          <p:nvPr/>
        </p:nvSpPr>
        <p:spPr bwMode="auto">
          <a:xfrm>
            <a:off x="8477705" y="1834028"/>
            <a:ext cx="2271712" cy="2252663"/>
          </a:xfrm>
          <a:custGeom>
            <a:avLst/>
            <a:gdLst>
              <a:gd name="T0" fmla="*/ 588171 w 1176338"/>
              <a:gd name="T1" fmla="*/ 159539 h 1176338"/>
              <a:gd name="T2" fmla="*/ 152403 w 1176338"/>
              <a:gd name="T3" fmla="*/ 595304 h 1176338"/>
              <a:gd name="T4" fmla="*/ 588171 w 1176338"/>
              <a:gd name="T5" fmla="*/ 1031072 h 1176338"/>
              <a:gd name="T6" fmla="*/ 1023939 w 1176338"/>
              <a:gd name="T7" fmla="*/ 595304 h 1176338"/>
              <a:gd name="T8" fmla="*/ 588171 w 1176338"/>
              <a:gd name="T9" fmla="*/ 159539 h 1176338"/>
              <a:gd name="T10" fmla="*/ 588169 w 1176338"/>
              <a:gd name="T11" fmla="*/ 0 h 1176338"/>
              <a:gd name="T12" fmla="*/ 1176338 w 1176338"/>
              <a:gd name="T13" fmla="*/ 588169 h 1176338"/>
              <a:gd name="T14" fmla="*/ 588169 w 1176338"/>
              <a:gd name="T15" fmla="*/ 1176335 h 1176338"/>
              <a:gd name="T16" fmla="*/ 0 w 1176338"/>
              <a:gd name="T17" fmla="*/ 588169 h 1176338"/>
              <a:gd name="T18" fmla="*/ 588169 w 1176338"/>
              <a:gd name="T19" fmla="*/ 0 h 11763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76338"/>
              <a:gd name="T31" fmla="*/ 0 h 1176338"/>
              <a:gd name="T32" fmla="*/ 1176338 w 1176338"/>
              <a:gd name="T33" fmla="*/ 1176338 h 117633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76338" h="1176338">
                <a:moveTo>
                  <a:pt x="588171" y="159539"/>
                </a:moveTo>
                <a:cubicBezTo>
                  <a:pt x="347503" y="159539"/>
                  <a:pt x="152403" y="354639"/>
                  <a:pt x="152403" y="595307"/>
                </a:cubicBezTo>
                <a:cubicBezTo>
                  <a:pt x="152403" y="835975"/>
                  <a:pt x="347503" y="1031075"/>
                  <a:pt x="588171" y="1031075"/>
                </a:cubicBezTo>
                <a:cubicBezTo>
                  <a:pt x="828839" y="1031075"/>
                  <a:pt x="1023939" y="835975"/>
                  <a:pt x="1023939" y="595307"/>
                </a:cubicBezTo>
                <a:cubicBezTo>
                  <a:pt x="1023939" y="354639"/>
                  <a:pt x="828839" y="159539"/>
                  <a:pt x="588171" y="159539"/>
                </a:cubicBezTo>
                <a:close/>
                <a:moveTo>
                  <a:pt x="588169" y="0"/>
                </a:moveTo>
                <a:cubicBezTo>
                  <a:pt x="913006" y="0"/>
                  <a:pt x="1176338" y="263332"/>
                  <a:pt x="1176338" y="588169"/>
                </a:cubicBezTo>
                <a:cubicBezTo>
                  <a:pt x="1176338" y="913006"/>
                  <a:pt x="913006" y="1176338"/>
                  <a:pt x="588169" y="1176338"/>
                </a:cubicBezTo>
                <a:cubicBezTo>
                  <a:pt x="263332" y="1176338"/>
                  <a:pt x="0" y="913006"/>
                  <a:pt x="0" y="588169"/>
                </a:cubicBezTo>
                <a:cubicBezTo>
                  <a:pt x="0" y="263332"/>
                  <a:pt x="263332" y="0"/>
                  <a:pt x="58816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5097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10960998-0CB9-954B-A61E-8BAA7CB4F4A0}"/>
              </a:ext>
            </a:extLst>
          </p:cNvPr>
          <p:cNvSpPr txBox="1">
            <a:spLocks/>
          </p:cNvSpPr>
          <p:nvPr/>
        </p:nvSpPr>
        <p:spPr>
          <a:xfrm>
            <a:off x="473193" y="275338"/>
            <a:ext cx="6197364" cy="63405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Deployment and Payoff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95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60998-0CB9-954B-A61E-8BAA7CB4F4A0}"/>
              </a:ext>
            </a:extLst>
          </p:cNvPr>
          <p:cNvSpPr txBox="1">
            <a:spLocks/>
          </p:cNvSpPr>
          <p:nvPr/>
        </p:nvSpPr>
        <p:spPr>
          <a:xfrm>
            <a:off x="473193" y="275338"/>
            <a:ext cx="6197364" cy="63405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Interaction Design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51" y="1012076"/>
            <a:ext cx="7295250" cy="54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2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60998-0CB9-954B-A61E-8BAA7CB4F4A0}"/>
              </a:ext>
            </a:extLst>
          </p:cNvPr>
          <p:cNvSpPr txBox="1">
            <a:spLocks/>
          </p:cNvSpPr>
          <p:nvPr/>
        </p:nvSpPr>
        <p:spPr>
          <a:xfrm>
            <a:off x="473193" y="275338"/>
            <a:ext cx="6197364" cy="63405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Interaction Design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150"/>
            <a:ext cx="12192000" cy="45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96B3A0B4-6BFD-4E87-BA53-DE04FAD3A7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7022666"/>
            <a:ext cx="2743200" cy="365125"/>
          </a:xfrm>
          <a:prstGeom prst="rect">
            <a:avLst/>
          </a:prstGeom>
        </p:spPr>
        <p:txBody>
          <a:bodyPr/>
          <a:lstStyle/>
          <a:p>
            <a:fld id="{884269F9-B5CE-EB46-8536-1F9E4423A6BA}" type="slidenum">
              <a:rPr lang="en-US" altLang="zh-CN" smtClean="0"/>
              <a:t>9</a:t>
            </a:fld>
            <a:endParaRPr lang="en-US" dirty="0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D923FF0E-7DAF-4862-BE87-8C13C179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18" y="868105"/>
            <a:ext cx="11277600" cy="54153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Two Secrets of AI’s success :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Computing Power and Big Data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 12">
            <a:extLst>
              <a:ext uri="{FF2B5EF4-FFF2-40B4-BE49-F238E27FC236}">
                <a16:creationId xmlns:a16="http://schemas.microsoft.com/office/drawing/2014/main" id="{C4AA5DF8-14E7-4D8F-9685-7EEDE76191E7}"/>
              </a:ext>
            </a:extLst>
          </p:cNvPr>
          <p:cNvGrpSpPr>
            <a:grpSpLocks noChangeAspect="1"/>
          </p:cNvGrpSpPr>
          <p:nvPr/>
        </p:nvGrpSpPr>
        <p:grpSpPr>
          <a:xfrm>
            <a:off x="477766" y="2133258"/>
            <a:ext cx="4388743" cy="3700074"/>
            <a:chOff x="7909323" y="280055"/>
            <a:chExt cx="7636341" cy="6605458"/>
          </a:xfrm>
        </p:grpSpPr>
        <p:grpSp>
          <p:nvGrpSpPr>
            <p:cNvPr id="11" name="组 14">
              <a:extLst>
                <a:ext uri="{FF2B5EF4-FFF2-40B4-BE49-F238E27FC236}">
                  <a16:creationId xmlns:a16="http://schemas.microsoft.com/office/drawing/2014/main" id="{61BC85AF-867D-417E-AE91-6B419A80121B}"/>
                </a:ext>
              </a:extLst>
            </p:cNvPr>
            <p:cNvGrpSpPr/>
            <p:nvPr/>
          </p:nvGrpSpPr>
          <p:grpSpPr>
            <a:xfrm>
              <a:off x="8485620" y="2351837"/>
              <a:ext cx="2866431" cy="4230895"/>
              <a:chOff x="8487369" y="2490580"/>
              <a:chExt cx="2866431" cy="4230895"/>
            </a:xfrm>
          </p:grpSpPr>
          <p:sp>
            <p:nvSpPr>
              <p:cNvPr id="17" name="灯片编号占位符 3">
                <a:extLst>
                  <a:ext uri="{FF2B5EF4-FFF2-40B4-BE49-F238E27FC236}">
                    <a16:creationId xmlns:a16="http://schemas.microsoft.com/office/drawing/2014/main" id="{F7811BA6-B2C6-4179-A26E-49CE236439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0600" y="6356350"/>
                <a:ext cx="2743200" cy="365125"/>
              </a:xfrm>
              <a:prstGeom prst="rect">
                <a:avLst/>
              </a:prstGeom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defRPr/>
                </a:pPr>
                <a:fld id="{FB0EE8FD-A308-4EA6-B2BF-97FBE8132265}" type="slidenum">
                  <a:rPr lang="en-US" altLang="zh-CN" smtClean="0">
                    <a:solidFill>
                      <a:srgbClr val="FFFFFF"/>
                    </a:solidFill>
                    <a:latin typeface="Times New Roman" pitchFamily="18" charset="0"/>
                    <a:ea typeface="MS PGothic" pitchFamily="34" charset="-128"/>
                  </a:rPr>
                  <a:pPr>
                    <a:defRPr/>
                  </a:pPr>
                  <a:t>9</a:t>
                </a:fld>
                <a:endParaRPr lang="en-US" altLang="zh-CN">
                  <a:solidFill>
                    <a:srgbClr val="FFFFFF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4159F23-592A-43AA-8F7F-71F5C3963580}"/>
                  </a:ext>
                </a:extLst>
              </p:cNvPr>
              <p:cNvSpPr/>
              <p:nvPr/>
            </p:nvSpPr>
            <p:spPr>
              <a:xfrm flipH="1">
                <a:off x="8487369" y="3813170"/>
                <a:ext cx="2804585" cy="416971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Font typeface="Symbol" pitchFamily="18" charset="2"/>
                  <a:buNone/>
                </a:pP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Intel Pentium</a:t>
                </a:r>
                <a:endParaRPr lang="zh-CN" altLang="en-US" sz="1100" b="1" i="1" dirty="0">
                  <a:solidFill>
                    <a:srgbClr val="FF99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FE27F36-722F-45C9-AA7B-78972804522D}"/>
                  </a:ext>
                </a:extLst>
              </p:cNvPr>
              <p:cNvSpPr/>
              <p:nvPr/>
            </p:nvSpPr>
            <p:spPr>
              <a:xfrm flipH="1">
                <a:off x="8712372" y="5165390"/>
                <a:ext cx="2095827" cy="507823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Font typeface="Symbol" pitchFamily="18" charset="2"/>
                  <a:buNone/>
                </a:pPr>
                <a:r>
                  <a:rPr lang="en-US" altLang="zh-CN" sz="1100" b="1" i="1" dirty="0" smtClean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Nvidia </a:t>
                </a: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GPU</a:t>
                </a:r>
                <a:endParaRPr lang="zh-CN" altLang="en-US" sz="1100" b="1" i="1" dirty="0">
                  <a:solidFill>
                    <a:srgbClr val="FF99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02F72A4-DD48-4D2D-B54F-3D30ABB6CECD}"/>
                  </a:ext>
                </a:extLst>
              </p:cNvPr>
              <p:cNvSpPr/>
              <p:nvPr/>
            </p:nvSpPr>
            <p:spPr>
              <a:xfrm flipH="1">
                <a:off x="8729404" y="5981509"/>
                <a:ext cx="2110075" cy="288033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Font typeface="Symbol" pitchFamily="18" charset="2"/>
                  <a:buNone/>
                </a:pP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Google</a:t>
                </a:r>
                <a:r>
                  <a:rPr lang="zh-CN" altLang="en-US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TPU</a:t>
                </a:r>
                <a:endParaRPr lang="zh-CN" altLang="en-US" sz="1100" b="1" i="1" dirty="0">
                  <a:solidFill>
                    <a:srgbClr val="FF99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1983493-CF8D-4FBC-9B6D-7D9707714040}"/>
                  </a:ext>
                </a:extLst>
              </p:cNvPr>
              <p:cNvSpPr/>
              <p:nvPr/>
            </p:nvSpPr>
            <p:spPr>
              <a:xfrm flipH="1">
                <a:off x="8729404" y="4385965"/>
                <a:ext cx="1893302" cy="510105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Font typeface="Symbol" pitchFamily="18" charset="2"/>
                  <a:buNone/>
                </a:pP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Intel</a:t>
                </a:r>
                <a:r>
                  <a:rPr lang="zh-CN" altLang="en-US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Core</a:t>
                </a:r>
                <a:endParaRPr lang="zh-CN" altLang="en-US" sz="1100" b="1" i="1" dirty="0">
                  <a:solidFill>
                    <a:srgbClr val="FF99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9BBE779-88F9-4AC7-A8B1-ADCF1BFA464E}"/>
                  </a:ext>
                </a:extLst>
              </p:cNvPr>
              <p:cNvSpPr/>
              <p:nvPr/>
            </p:nvSpPr>
            <p:spPr>
              <a:xfrm flipH="1">
                <a:off x="8686444" y="2490580"/>
                <a:ext cx="1847353" cy="288033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Font typeface="Symbol" pitchFamily="18" charset="2"/>
                  <a:buNone/>
                </a:pP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Intel i386</a:t>
                </a:r>
                <a:endParaRPr lang="zh-CN" altLang="en-US" sz="1100" b="1" i="1" dirty="0">
                  <a:solidFill>
                    <a:srgbClr val="FF99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FB50F8F-64C9-4CC9-B7B0-F9D0C32FD96E}"/>
                  </a:ext>
                </a:extLst>
              </p:cNvPr>
              <p:cNvSpPr/>
              <p:nvPr/>
            </p:nvSpPr>
            <p:spPr>
              <a:xfrm flipH="1">
                <a:off x="8686444" y="3224139"/>
                <a:ext cx="1847353" cy="288033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buFont typeface="Symbol" pitchFamily="18" charset="2"/>
                  <a:buNone/>
                </a:pPr>
                <a:r>
                  <a:rPr lang="en-US" altLang="zh-CN" sz="1100" b="1" i="1" dirty="0">
                    <a:solidFill>
                      <a:srgbClr val="FF9966"/>
                    </a:solidFill>
                    <a:latin typeface="微软雅黑" pitchFamily="34" charset="-122"/>
                    <a:ea typeface="微软雅黑" pitchFamily="34" charset="-122"/>
                  </a:rPr>
                  <a:t>Intel i486</a:t>
                </a:r>
                <a:endParaRPr lang="zh-CN" altLang="en-US" sz="1100" b="1" i="1" dirty="0">
                  <a:solidFill>
                    <a:srgbClr val="FF996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219DDAB-61BB-4DF6-A66A-D9947F611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2456167" y="3525444"/>
              <a:ext cx="3493234" cy="231426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971C216-B680-4405-B5DB-43A792BDBEEE}"/>
                </a:ext>
              </a:extLst>
            </p:cNvPr>
            <p:cNvSpPr txBox="1"/>
            <p:nvPr/>
          </p:nvSpPr>
          <p:spPr>
            <a:xfrm>
              <a:off x="7909323" y="280055"/>
              <a:ext cx="7113960" cy="6593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>
                  <a:latin typeface="Calisto MT" panose="02040603050505030304" pitchFamily="18" charset="0"/>
                </a:rPr>
                <a:t>Computing power          Big</a:t>
              </a:r>
              <a:r>
                <a:rPr kumimoji="1" lang="zh-CN" altLang="en-US" b="1" dirty="0" smtClean="0">
                  <a:latin typeface="Calisto MT" panose="02040603050505030304" pitchFamily="18" charset="0"/>
                </a:rPr>
                <a:t> </a:t>
              </a:r>
              <a:r>
                <a:rPr kumimoji="1" lang="en-US" altLang="zh-CN" b="1" dirty="0">
                  <a:latin typeface="Calisto MT" panose="02040603050505030304" pitchFamily="18" charset="0"/>
                </a:rPr>
                <a:t>data</a:t>
              </a:r>
            </a:p>
          </p:txBody>
        </p:sp>
        <p:cxnSp>
          <p:nvCxnSpPr>
            <p:cNvPr id="14" name="直线连接符 18">
              <a:extLst>
                <a:ext uri="{FF2B5EF4-FFF2-40B4-BE49-F238E27FC236}">
                  <a16:creationId xmlns:a16="http://schemas.microsoft.com/office/drawing/2014/main" id="{5A8BD2A9-8299-41AF-8723-720B979529D1}"/>
                </a:ext>
              </a:extLst>
            </p:cNvPr>
            <p:cNvCxnSpPr/>
            <p:nvPr/>
          </p:nvCxnSpPr>
          <p:spPr>
            <a:xfrm>
              <a:off x="8732101" y="1130787"/>
              <a:ext cx="0" cy="5754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9">
              <a:extLst>
                <a:ext uri="{FF2B5EF4-FFF2-40B4-BE49-F238E27FC236}">
                  <a16:creationId xmlns:a16="http://schemas.microsoft.com/office/drawing/2014/main" id="{20843F8E-812C-4700-824B-AB9D708AE6EF}"/>
                </a:ext>
              </a:extLst>
            </p:cNvPr>
            <p:cNvCxnSpPr/>
            <p:nvPr/>
          </p:nvCxnSpPr>
          <p:spPr>
            <a:xfrm flipH="1">
              <a:off x="12739970" y="1082379"/>
              <a:ext cx="16626" cy="5593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4BDBC78-0C51-47CC-85E2-AA6CE6BB1141}"/>
                </a:ext>
              </a:extLst>
            </p:cNvPr>
            <p:cNvSpPr txBox="1"/>
            <p:nvPr/>
          </p:nvSpPr>
          <p:spPr>
            <a:xfrm>
              <a:off x="12969559" y="1244881"/>
              <a:ext cx="2576105" cy="549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ZB=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1" lang="en-US" altLang="zh-CN" sz="14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Byte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线箭头连接符 2">
            <a:extLst>
              <a:ext uri="{FF2B5EF4-FFF2-40B4-BE49-F238E27FC236}">
                <a16:creationId xmlns:a16="http://schemas.microsoft.com/office/drawing/2014/main" id="{154E1686-1E64-4027-B668-BB647B91CAA7}"/>
              </a:ext>
            </a:extLst>
          </p:cNvPr>
          <p:cNvCxnSpPr/>
          <p:nvPr/>
        </p:nvCxnSpPr>
        <p:spPr>
          <a:xfrm>
            <a:off x="720214" y="3402370"/>
            <a:ext cx="21871" cy="19062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See the source image">
            <a:extLst>
              <a:ext uri="{FF2B5EF4-FFF2-40B4-BE49-F238E27FC236}">
                <a16:creationId xmlns:a16="http://schemas.microsoft.com/office/drawing/2014/main" id="{2EF19851-32E2-4CE7-86D5-73C42FB33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416" y="2682092"/>
            <a:ext cx="4832268" cy="271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B43E99A-2CD0-4E2D-90C5-CF0139E8CBA7}"/>
              </a:ext>
            </a:extLst>
          </p:cNvPr>
          <p:cNvSpPr txBox="1"/>
          <p:nvPr/>
        </p:nvSpPr>
        <p:spPr>
          <a:xfrm>
            <a:off x="8136823" y="217635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New Rich 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箭头: 右 2">
            <a:extLst>
              <a:ext uri="{FF2B5EF4-FFF2-40B4-BE49-F238E27FC236}">
                <a16:creationId xmlns:a16="http://schemas.microsoft.com/office/drawing/2014/main" id="{F98D8605-3C78-4E41-A268-EBAB1FBAA1EF}"/>
              </a:ext>
            </a:extLst>
          </p:cNvPr>
          <p:cNvSpPr/>
          <p:nvPr/>
        </p:nvSpPr>
        <p:spPr>
          <a:xfrm>
            <a:off x="5545030" y="3679091"/>
            <a:ext cx="663976" cy="484632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49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25764" y="400565"/>
            <a:ext cx="5466915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32">
            <a:extLst>
              <a:ext uri="{FF2B5EF4-FFF2-40B4-BE49-F238E27FC236}">
                <a16:creationId xmlns:a16="http://schemas.microsoft.com/office/drawing/2014/main" id="{E6021C98-FDEB-4B3C-BAED-56FBD273E702}"/>
              </a:ext>
            </a:extLst>
          </p:cNvPr>
          <p:cNvGrpSpPr/>
          <p:nvPr/>
        </p:nvGrpSpPr>
        <p:grpSpPr>
          <a:xfrm>
            <a:off x="555226" y="1428363"/>
            <a:ext cx="4574097" cy="2059375"/>
            <a:chOff x="808688" y="1648755"/>
            <a:chExt cx="10654538" cy="38700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A064E8B-9A05-41F1-B86A-C6F82570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5705" y="1648755"/>
              <a:ext cx="4091036" cy="351516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A3C692-2490-4C4E-87D5-65360B9A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90" y="1648755"/>
              <a:ext cx="2967309" cy="1965842"/>
            </a:xfrm>
            <a:prstGeom prst="rect">
              <a:avLst/>
            </a:prstGeom>
          </p:spPr>
        </p:pic>
        <p:sp>
          <p:nvSpPr>
            <p:cNvPr id="6" name="罐形 50">
              <a:extLst>
                <a:ext uri="{FF2B5EF4-FFF2-40B4-BE49-F238E27FC236}">
                  <a16:creationId xmlns:a16="http://schemas.microsoft.com/office/drawing/2014/main" id="{3294A333-0E76-4CD5-8E99-8D5647CED782}"/>
                </a:ext>
              </a:extLst>
            </p:cNvPr>
            <p:cNvSpPr/>
            <p:nvPr/>
          </p:nvSpPr>
          <p:spPr>
            <a:xfrm>
              <a:off x="808688" y="3787018"/>
              <a:ext cx="3107014" cy="109559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kumimoji="1"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ompany</a:t>
              </a:r>
              <a:r>
                <a:rPr kumimoji="1"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7116198-D390-468E-854B-F830E53AA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660" y="1648755"/>
              <a:ext cx="3560566" cy="2038132"/>
            </a:xfrm>
            <a:prstGeom prst="rect">
              <a:avLst/>
            </a:prstGeom>
          </p:spPr>
        </p:pic>
        <p:sp>
          <p:nvSpPr>
            <p:cNvPr id="8" name="罐形 9">
              <a:extLst>
                <a:ext uri="{FF2B5EF4-FFF2-40B4-BE49-F238E27FC236}">
                  <a16:creationId xmlns:a16="http://schemas.microsoft.com/office/drawing/2014/main" id="{F79A24B6-A1A6-4270-A36F-6A79639A672E}"/>
                </a:ext>
              </a:extLst>
            </p:cNvPr>
            <p:cNvSpPr/>
            <p:nvPr/>
          </p:nvSpPr>
          <p:spPr>
            <a:xfrm>
              <a:off x="8006741" y="3787018"/>
              <a:ext cx="3456485" cy="1095595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Company</a:t>
              </a:r>
              <a:r>
                <a:rPr kumimoji="1"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FEDF87-DF37-4C43-9655-EBC90355C6FB}"/>
                </a:ext>
              </a:extLst>
            </p:cNvPr>
            <p:cNvSpPr txBox="1"/>
            <p:nvPr/>
          </p:nvSpPr>
          <p:spPr>
            <a:xfrm>
              <a:off x="1761750" y="4882614"/>
              <a:ext cx="1061176" cy="63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X1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2103F9-FFBB-4D66-A766-278E8751E81F}"/>
                </a:ext>
              </a:extLst>
            </p:cNvPr>
            <p:cNvSpPr txBox="1"/>
            <p:nvPr/>
          </p:nvSpPr>
          <p:spPr>
            <a:xfrm>
              <a:off x="8670678" y="4882614"/>
              <a:ext cx="2024527" cy="63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(X2, Y)</a:t>
              </a:r>
              <a:endPara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706714" y="2241700"/>
            <a:ext cx="4999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exists in the form of isolated islands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06714" y="297817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integration between different departments of the same company faces heavy resistance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06714" y="392648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Almost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impossible to integrate the data scattered around the country and institutions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2" y="4495765"/>
            <a:ext cx="988639" cy="9190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91" y="4499842"/>
            <a:ext cx="984256" cy="914964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643634" y="4554028"/>
            <a:ext cx="1020435" cy="802515"/>
            <a:chOff x="2815639" y="5349779"/>
            <a:chExt cx="1020435" cy="802515"/>
          </a:xfrm>
        </p:grpSpPr>
        <p:pic>
          <p:nvPicPr>
            <p:cNvPr id="19" name="Picture 2" descr="查看源图像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5639" y="5349779"/>
              <a:ext cx="723179" cy="802515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查看源图像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267" y="5349779"/>
              <a:ext cx="723179" cy="802515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查看源图像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895" y="5349779"/>
              <a:ext cx="723179" cy="802515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4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89" y="4635088"/>
            <a:ext cx="735140" cy="721455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25" y="4635088"/>
            <a:ext cx="735140" cy="721455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9" y="4635087"/>
            <a:ext cx="735140" cy="721455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接箭头连接符 24"/>
          <p:cNvCxnSpPr>
            <a:cxnSpLocks noChangeAspect="1"/>
          </p:cNvCxnSpPr>
          <p:nvPr/>
        </p:nvCxnSpPr>
        <p:spPr>
          <a:xfrm rot="18900000">
            <a:off x="2648609" y="4595284"/>
            <a:ext cx="720000" cy="720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乘号 25"/>
          <p:cNvSpPr/>
          <p:nvPr/>
        </p:nvSpPr>
        <p:spPr>
          <a:xfrm>
            <a:off x="2761823" y="4694854"/>
            <a:ext cx="501460" cy="52085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52500" y="4195796"/>
            <a:ext cx="4869180" cy="199869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2224" y="5653321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Medical diagnosis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06714" y="486948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Due to data privacy and data security, it is unfeasible to share sensitive data.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87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25764" y="400565"/>
            <a:ext cx="5466915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41A00BEB-0DF0-4F01-80BE-5FB7299B4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4" y="1954303"/>
            <a:ext cx="5726652" cy="3469343"/>
          </a:xfrm>
          <a:prstGeom prst="rect">
            <a:avLst/>
          </a:prstGeom>
        </p:spPr>
      </p:pic>
      <p:pic>
        <p:nvPicPr>
          <p:cNvPr id="4" name="图片 3" descr="图片包含 屏幕截图, 照片&#10;&#10;已生成高可信度的说明">
            <a:extLst>
              <a:ext uri="{FF2B5EF4-FFF2-40B4-BE49-F238E27FC236}">
                <a16:creationId xmlns:a16="http://schemas.microsoft.com/office/drawing/2014/main" id="{8DED0C1B-65E8-41B3-ADB9-AD85A4E95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44" y="284024"/>
            <a:ext cx="4030050" cy="3239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75EFCD-EB1D-4B00-97B5-EA07BF2E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44" y="3719840"/>
            <a:ext cx="4030050" cy="3114327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6454588" y="3182470"/>
            <a:ext cx="1120588" cy="1434353"/>
          </a:xfrm>
          <a:prstGeom prst="right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5764" y="1353235"/>
            <a:ext cx="732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Legislation to protection of data security and privacy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1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25764" y="400565"/>
            <a:ext cx="5466915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Existing Approaches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A0ECE7-0DD8-4AAB-B036-995B6E2B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6594" y="1235346"/>
            <a:ext cx="1167645" cy="8488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C6376E-4B44-4B0B-B7CE-06021E8B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6594" y="2469727"/>
            <a:ext cx="1167645" cy="848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6637F4-9C3D-4873-ADFC-561A5899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6594" y="4362806"/>
            <a:ext cx="1167645" cy="84889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40E469E-7341-467F-9EEE-6CCC30C981B3}"/>
              </a:ext>
            </a:extLst>
          </p:cNvPr>
          <p:cNvGrpSpPr/>
          <p:nvPr/>
        </p:nvGrpSpPr>
        <p:grpSpPr>
          <a:xfrm>
            <a:off x="2637027" y="1235346"/>
            <a:ext cx="1536191" cy="848890"/>
            <a:chOff x="7789686" y="797299"/>
            <a:chExt cx="3270577" cy="24198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E24FF22-EB2F-4C42-9866-2F502B5A4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9686" y="797299"/>
              <a:ext cx="3270577" cy="2419896"/>
            </a:xfrm>
            <a:prstGeom prst="rect">
              <a:avLst/>
            </a:prstGeom>
          </p:spPr>
        </p:pic>
        <p:pic>
          <p:nvPicPr>
            <p:cNvPr id="8" name="Picture 2" descr="http://ss.csdn.net/p?https://mmbiz.qpic.cn/mmbiz_png/BP6HQN6ROpyvkfagCD4KCXWG0ibxcPD3uOQmyywzkrG2F0IL50zVT6EX6S5a6nyRudDFKltp45eHic1Ric9pENBOg/640?wx_fmt=png">
              <a:extLst>
                <a:ext uri="{FF2B5EF4-FFF2-40B4-BE49-F238E27FC236}">
                  <a16:creationId xmlns:a16="http://schemas.microsoft.com/office/drawing/2014/main" id="{73068EFF-702A-48ED-99E7-2EEE98425E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617" y="1263335"/>
              <a:ext cx="2618646" cy="1946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48971B-D307-4316-9501-BE8F2D555F1A}"/>
              </a:ext>
            </a:extLst>
          </p:cNvPr>
          <p:cNvGrpSpPr/>
          <p:nvPr/>
        </p:nvGrpSpPr>
        <p:grpSpPr>
          <a:xfrm>
            <a:off x="2637027" y="2469728"/>
            <a:ext cx="1536191" cy="848890"/>
            <a:chOff x="8902159" y="4821900"/>
            <a:chExt cx="2642426" cy="199542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89D5520-00E5-40D5-8A52-4D4DF2305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2159" y="4821900"/>
              <a:ext cx="2642425" cy="1995421"/>
            </a:xfrm>
            <a:prstGeom prst="rect">
              <a:avLst/>
            </a:prstGeom>
          </p:spPr>
        </p:pic>
        <p:pic>
          <p:nvPicPr>
            <p:cNvPr id="11" name="Picture 6" descr="https://timgsa.baidu.com/timg?image&amp;quality=80&amp;size=b9999_10000&amp;sec=1563122660733&amp;di=8468163459724e105371f1cdd5756546&amp;imgtype=0&amp;src=http%3A%2F%2F5b0988e595225.cdn.sohucs.com%2Fimages%2F20180726%2F3cca2bea7a2d4bb2a5c5255f894c6ea4.png">
              <a:extLst>
                <a:ext uri="{FF2B5EF4-FFF2-40B4-BE49-F238E27FC236}">
                  <a16:creationId xmlns:a16="http://schemas.microsoft.com/office/drawing/2014/main" id="{E2C7F89C-7722-427F-BF12-8D8E7AD94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0593" y="5268671"/>
              <a:ext cx="2113992" cy="154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5F08703-8107-4534-A450-5054D373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27" y="4362806"/>
            <a:ext cx="1536190" cy="848890"/>
          </a:xfrm>
          <a:prstGeom prst="rect">
            <a:avLst/>
          </a:prstGeom>
        </p:spPr>
      </p:pic>
      <p:pic>
        <p:nvPicPr>
          <p:cNvPr id="13" name="Picture 4" descr="âç®æ æ£æµâçå¾çæç´¢ç»æ">
            <a:extLst>
              <a:ext uri="{FF2B5EF4-FFF2-40B4-BE49-F238E27FC236}">
                <a16:creationId xmlns:a16="http://schemas.microsoft.com/office/drawing/2014/main" id="{9B2820E6-235C-4D12-9276-976D1802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5" y="4522814"/>
            <a:ext cx="1217751" cy="68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789C7BAB-9B28-4589-95F7-E84724C9EAE9}"/>
              </a:ext>
            </a:extLst>
          </p:cNvPr>
          <p:cNvSpPr/>
          <p:nvPr/>
        </p:nvSpPr>
        <p:spPr>
          <a:xfrm>
            <a:off x="2116340" y="1495786"/>
            <a:ext cx="421419" cy="48463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2C3C6355-8970-4739-94B9-EA883B11911F}"/>
              </a:ext>
            </a:extLst>
          </p:cNvPr>
          <p:cNvSpPr/>
          <p:nvPr/>
        </p:nvSpPr>
        <p:spPr>
          <a:xfrm>
            <a:off x="2116340" y="2615188"/>
            <a:ext cx="421419" cy="48463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F67B193-CB2A-4A77-8A45-D91D03DBA96B}"/>
              </a:ext>
            </a:extLst>
          </p:cNvPr>
          <p:cNvSpPr/>
          <p:nvPr/>
        </p:nvSpPr>
        <p:spPr>
          <a:xfrm>
            <a:off x="2114400" y="4564668"/>
            <a:ext cx="421419" cy="48463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1AC9C8-D7A0-43C7-A5BB-FD356BD242AD}"/>
              </a:ext>
            </a:extLst>
          </p:cNvPr>
          <p:cNvSpPr txBox="1"/>
          <p:nvPr/>
        </p:nvSpPr>
        <p:spPr>
          <a:xfrm>
            <a:off x="1440634" y="5902867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 Annotation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FBD319-C126-406A-B4C7-37D0886DFACB}"/>
              </a:ext>
            </a:extLst>
          </p:cNvPr>
          <p:cNvSpPr txBox="1"/>
          <p:nvPr/>
        </p:nvSpPr>
        <p:spPr>
          <a:xfrm>
            <a:off x="-44821" y="146853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 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4397FB-B319-4C03-994A-D9E4124B64E3}"/>
              </a:ext>
            </a:extLst>
          </p:cNvPr>
          <p:cNvSpPr txBox="1"/>
          <p:nvPr/>
        </p:nvSpPr>
        <p:spPr>
          <a:xfrm>
            <a:off x="1068014" y="36354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318C535-2BCF-4BCF-AD58-4E64E358C622}"/>
              </a:ext>
            </a:extLst>
          </p:cNvPr>
          <p:cNvSpPr txBox="1"/>
          <p:nvPr/>
        </p:nvSpPr>
        <p:spPr>
          <a:xfrm>
            <a:off x="3189839" y="3635403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933FD095-83E6-44A2-98F5-1A71A7D35A55}"/>
              </a:ext>
            </a:extLst>
          </p:cNvPr>
          <p:cNvSpPr/>
          <p:nvPr/>
        </p:nvSpPr>
        <p:spPr>
          <a:xfrm>
            <a:off x="4337204" y="1674344"/>
            <a:ext cx="480058" cy="3292769"/>
          </a:xfrm>
          <a:prstGeom prst="rightBrace">
            <a:avLst>
              <a:gd name="adj1" fmla="val 58333"/>
              <a:gd name="adj2" fmla="val 495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C6ECD4C-6CB2-4BF8-BA1C-E0A0050BD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248" y="2718415"/>
            <a:ext cx="1501506" cy="147395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D9C31B7-7008-48F6-B4F6-50154344359B}"/>
              </a:ext>
            </a:extLst>
          </p:cNvPr>
          <p:cNvSpPr txBox="1"/>
          <p:nvPr/>
        </p:nvSpPr>
        <p:spPr>
          <a:xfrm>
            <a:off x="7347106" y="4776054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training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D84877-5C08-4D13-B243-8875F43B935F}"/>
              </a:ext>
            </a:extLst>
          </p:cNvPr>
          <p:cNvSpPr txBox="1"/>
          <p:nvPr/>
        </p:nvSpPr>
        <p:spPr>
          <a:xfrm>
            <a:off x="9979002" y="4776352"/>
            <a:ext cx="230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Online inference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340326-CBD0-4021-ADBD-7F3154BE5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757" y="2801284"/>
            <a:ext cx="1293955" cy="1031165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6BA4365B-14ED-4F3F-9C9E-D2600FF5AD87}"/>
              </a:ext>
            </a:extLst>
          </p:cNvPr>
          <p:cNvSpPr/>
          <p:nvPr/>
        </p:nvSpPr>
        <p:spPr>
          <a:xfrm>
            <a:off x="6498914" y="3056047"/>
            <a:ext cx="631736" cy="48463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弧形箭头 1">
            <a:extLst>
              <a:ext uri="{FF2B5EF4-FFF2-40B4-BE49-F238E27FC236}">
                <a16:creationId xmlns:a16="http://schemas.microsoft.com/office/drawing/2014/main" id="{BC2E60DD-8706-4320-B727-9C38EAC941E0}"/>
              </a:ext>
            </a:extLst>
          </p:cNvPr>
          <p:cNvSpPr/>
          <p:nvPr/>
        </p:nvSpPr>
        <p:spPr>
          <a:xfrm>
            <a:off x="7334722" y="2493862"/>
            <a:ext cx="721645" cy="1747618"/>
          </a:xfrm>
          <a:prstGeom prst="curved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右弧形箭头 2">
            <a:extLst>
              <a:ext uri="{FF2B5EF4-FFF2-40B4-BE49-F238E27FC236}">
                <a16:creationId xmlns:a16="http://schemas.microsoft.com/office/drawing/2014/main" id="{CD4D1F92-BAFB-40D3-ADAA-4C1FB1F08DAC}"/>
              </a:ext>
            </a:extLst>
          </p:cNvPr>
          <p:cNvSpPr/>
          <p:nvPr/>
        </p:nvSpPr>
        <p:spPr>
          <a:xfrm flipV="1">
            <a:off x="8517102" y="2402660"/>
            <a:ext cx="731520" cy="1788015"/>
          </a:xfrm>
          <a:prstGeom prst="curvedLef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B0DA059-D5EB-4255-B7A8-98FC801DD93E}"/>
              </a:ext>
            </a:extLst>
          </p:cNvPr>
          <p:cNvGrpSpPr/>
          <p:nvPr/>
        </p:nvGrpSpPr>
        <p:grpSpPr>
          <a:xfrm>
            <a:off x="10278191" y="2490930"/>
            <a:ext cx="1681375" cy="1750550"/>
            <a:chOff x="6971576" y="499365"/>
            <a:chExt cx="1239982" cy="1311390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C68BCA38-6457-483C-BACD-4325D6769FDD}"/>
                </a:ext>
              </a:extLst>
            </p:cNvPr>
            <p:cNvSpPr/>
            <p:nvPr/>
          </p:nvSpPr>
          <p:spPr>
            <a:xfrm rot="16200000" flipV="1">
              <a:off x="6789217" y="694670"/>
              <a:ext cx="1003888" cy="619991"/>
            </a:xfrm>
            <a:prstGeom prst="parallelogram">
              <a:avLst>
                <a:gd name="adj" fmla="val 48392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菱形 30">
              <a:extLst>
                <a:ext uri="{FF2B5EF4-FFF2-40B4-BE49-F238E27FC236}">
                  <a16:creationId xmlns:a16="http://schemas.microsoft.com/office/drawing/2014/main" id="{CE6F6A91-CC1D-4B9D-8050-035C91D6F1D3}"/>
                </a:ext>
              </a:extLst>
            </p:cNvPr>
            <p:cNvSpPr/>
            <p:nvPr/>
          </p:nvSpPr>
          <p:spPr>
            <a:xfrm>
              <a:off x="6971576" y="1195723"/>
              <a:ext cx="1239982" cy="615032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DE6C0101-B704-4F7D-9B3E-3AA2976A3913}"/>
                </a:ext>
              </a:extLst>
            </p:cNvPr>
            <p:cNvSpPr/>
            <p:nvPr/>
          </p:nvSpPr>
          <p:spPr>
            <a:xfrm rot="16200000" flipH="1" flipV="1">
              <a:off x="7393476" y="707046"/>
              <a:ext cx="1010604" cy="595241"/>
            </a:xfrm>
            <a:prstGeom prst="parallelogram">
              <a:avLst>
                <a:gd name="adj" fmla="val 50541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E3E7BD47-538E-4368-9F63-8738AD3B5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3503" y="2897710"/>
            <a:ext cx="1216758" cy="88100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570FCDD-C0D9-4BFA-9B7F-919E93B8E637}"/>
              </a:ext>
            </a:extLst>
          </p:cNvPr>
          <p:cNvSpPr txBox="1"/>
          <p:nvPr/>
        </p:nvSpPr>
        <p:spPr>
          <a:xfrm>
            <a:off x="4816005" y="4775592"/>
            <a:ext cx="2350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Central database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E5EE95-DC2C-4796-8D3A-0B2135ED2F71}"/>
              </a:ext>
            </a:extLst>
          </p:cNvPr>
          <p:cNvSpPr txBox="1"/>
          <p:nvPr/>
        </p:nvSpPr>
        <p:spPr>
          <a:xfrm>
            <a:off x="-44821" y="273144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 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5E63304-8E03-4226-B9BC-2AD970E84547}"/>
              </a:ext>
            </a:extLst>
          </p:cNvPr>
          <p:cNvSpPr txBox="1"/>
          <p:nvPr/>
        </p:nvSpPr>
        <p:spPr>
          <a:xfrm>
            <a:off x="-44821" y="467996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ACCE48E-2875-4FED-84A6-4B0233921618}"/>
              </a:ext>
            </a:extLst>
          </p:cNvPr>
          <p:cNvSpPr/>
          <p:nvPr/>
        </p:nvSpPr>
        <p:spPr>
          <a:xfrm>
            <a:off x="9501327" y="3056047"/>
            <a:ext cx="631736" cy="48463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3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76564" y="1468839"/>
            <a:ext cx="9732636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Fedvision – new machine learning framework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3428452"/>
            <a:ext cx="10731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ecouple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need for model training with the need to store the data in the cloud or central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62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pic4.zhimg.com/80/v2-8e6fa64fcab9e0a8c6056a940b834c1f_hd.jpg">
            <a:extLst>
              <a:ext uri="{FF2B5EF4-FFF2-40B4-BE49-F238E27FC236}">
                <a16:creationId xmlns:a16="http://schemas.microsoft.com/office/drawing/2014/main" id="{1A6EF2B3-1875-4133-AE6C-C8676F40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170" y="1467329"/>
            <a:ext cx="967509" cy="14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D7B3473-F5A2-4E96-9C38-0F2969BC065B}"/>
              </a:ext>
            </a:extLst>
          </p:cNvPr>
          <p:cNvSpPr/>
          <p:nvPr/>
        </p:nvSpPr>
        <p:spPr>
          <a:xfrm>
            <a:off x="5792679" y="1551149"/>
            <a:ext cx="5503026" cy="15489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 descr="“国家电力投资集团”的图片搜索结果">
            <a:extLst>
              <a:ext uri="{FF2B5EF4-FFF2-40B4-BE49-F238E27FC236}">
                <a16:creationId xmlns:a16="http://schemas.microsoft.com/office/drawing/2014/main" id="{80366652-627B-47AC-A9E4-ADC9962A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567" y="5578200"/>
            <a:ext cx="724262" cy="46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E009B1-9CAA-44C6-BD15-90C19184BB0D}"/>
              </a:ext>
            </a:extLst>
          </p:cNvPr>
          <p:cNvGrpSpPr/>
          <p:nvPr/>
        </p:nvGrpSpPr>
        <p:grpSpPr>
          <a:xfrm>
            <a:off x="10235534" y="3695288"/>
            <a:ext cx="1112060" cy="803076"/>
            <a:chOff x="990600" y="2678804"/>
            <a:chExt cx="3810000" cy="2857500"/>
          </a:xfrm>
        </p:grpSpPr>
        <p:pic>
          <p:nvPicPr>
            <p:cNvPr id="7" name="Picture 6" descr="“广电运通大楼”的图片搜索结果">
              <a:extLst>
                <a:ext uri="{FF2B5EF4-FFF2-40B4-BE49-F238E27FC236}">
                  <a16:creationId xmlns:a16="http://schemas.microsoft.com/office/drawing/2014/main" id="{6149FD13-0FB9-4D05-B832-689980D44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678804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BA08990-E1B3-49A4-AA9D-CED5BDBB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355280">
              <a:off x="1384109" y="4522125"/>
              <a:ext cx="1163456" cy="563881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F44B46C-48A6-4814-93D7-056475A95090}"/>
              </a:ext>
            </a:extLst>
          </p:cNvPr>
          <p:cNvSpPr/>
          <p:nvPr/>
        </p:nvSpPr>
        <p:spPr>
          <a:xfrm>
            <a:off x="10524039" y="6326832"/>
            <a:ext cx="1038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SPIC</a:t>
            </a:r>
            <a:endParaRPr lang="en-US" altLang="zh-CN" sz="14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7">
            <a:extLst>
              <a:ext uri="{FF2B5EF4-FFF2-40B4-BE49-F238E27FC236}">
                <a16:creationId xmlns:a16="http://schemas.microsoft.com/office/drawing/2014/main" id="{263FD3C2-862C-4FB1-8DF8-9A17FECC4E07}"/>
              </a:ext>
            </a:extLst>
          </p:cNvPr>
          <p:cNvSpPr/>
          <p:nvPr/>
        </p:nvSpPr>
        <p:spPr>
          <a:xfrm>
            <a:off x="5792679" y="3327476"/>
            <a:ext cx="5503026" cy="15489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8">
            <a:extLst>
              <a:ext uri="{FF2B5EF4-FFF2-40B4-BE49-F238E27FC236}">
                <a16:creationId xmlns:a16="http://schemas.microsoft.com/office/drawing/2014/main" id="{7B5307B9-7B8A-4965-A6A4-7CACA9D89A00}"/>
              </a:ext>
            </a:extLst>
          </p:cNvPr>
          <p:cNvSpPr/>
          <p:nvPr/>
        </p:nvSpPr>
        <p:spPr>
          <a:xfrm>
            <a:off x="5792679" y="5103803"/>
            <a:ext cx="5503026" cy="15489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265376-E8FA-4B02-B3CA-1E26EE9777CD}"/>
              </a:ext>
            </a:extLst>
          </p:cNvPr>
          <p:cNvSpPr/>
          <p:nvPr/>
        </p:nvSpPr>
        <p:spPr>
          <a:xfrm>
            <a:off x="10421312" y="4578919"/>
            <a:ext cx="583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GRG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1E48FD-79A2-4956-BC36-BB6A2CFEB049}"/>
              </a:ext>
            </a:extLst>
          </p:cNvPr>
          <p:cNvSpPr/>
          <p:nvPr/>
        </p:nvSpPr>
        <p:spPr>
          <a:xfrm>
            <a:off x="10438946" y="2804529"/>
            <a:ext cx="54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CRC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21">
            <a:extLst>
              <a:ext uri="{FF2B5EF4-FFF2-40B4-BE49-F238E27FC236}">
                <a16:creationId xmlns:a16="http://schemas.microsoft.com/office/drawing/2014/main" id="{100778A1-E248-4B04-8F78-08F671C08FA1}"/>
              </a:ext>
            </a:extLst>
          </p:cNvPr>
          <p:cNvSpPr/>
          <p:nvPr/>
        </p:nvSpPr>
        <p:spPr>
          <a:xfrm>
            <a:off x="573498" y="2792313"/>
            <a:ext cx="2315096" cy="26026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66D80B4-4EAB-431F-B830-F7B7C12B8C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41" y="1994625"/>
            <a:ext cx="731346" cy="54851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BAE1E31-6B39-4FC4-A2E2-C3A0C9813E8A}"/>
              </a:ext>
            </a:extLst>
          </p:cNvPr>
          <p:cNvCxnSpPr>
            <a:cxnSpLocks/>
          </p:cNvCxnSpPr>
          <p:nvPr/>
        </p:nvCxnSpPr>
        <p:spPr>
          <a:xfrm flipH="1">
            <a:off x="8730240" y="1913662"/>
            <a:ext cx="894541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A943655-4A7A-418A-B814-633DB2D7E53D}"/>
              </a:ext>
            </a:extLst>
          </p:cNvPr>
          <p:cNvCxnSpPr>
            <a:cxnSpLocks/>
          </p:cNvCxnSpPr>
          <p:nvPr/>
        </p:nvCxnSpPr>
        <p:spPr>
          <a:xfrm flipH="1">
            <a:off x="8925504" y="2420868"/>
            <a:ext cx="699277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EFC43E6-7183-4414-838A-F1AB9592086D}"/>
              </a:ext>
            </a:extLst>
          </p:cNvPr>
          <p:cNvCxnSpPr>
            <a:cxnSpLocks/>
          </p:cNvCxnSpPr>
          <p:nvPr/>
        </p:nvCxnSpPr>
        <p:spPr>
          <a:xfrm flipH="1" flipV="1">
            <a:off x="9042184" y="2105232"/>
            <a:ext cx="899101" cy="8225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D0A0060-66CA-4D51-8ACC-A09C48922C34}"/>
              </a:ext>
            </a:extLst>
          </p:cNvPr>
          <p:cNvCxnSpPr>
            <a:cxnSpLocks/>
          </p:cNvCxnSpPr>
          <p:nvPr/>
        </p:nvCxnSpPr>
        <p:spPr>
          <a:xfrm flipH="1">
            <a:off x="9042184" y="2625655"/>
            <a:ext cx="884539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AB26A7CD-5F88-4742-BE92-0589F1ACF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0965" y="1996818"/>
            <a:ext cx="869380" cy="644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350F03-3187-45E4-BECE-9E7382A2201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64797" y="1996818"/>
            <a:ext cx="871200" cy="6444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B16E2BB-D7EB-46D8-9370-F66A3556C44F}"/>
              </a:ext>
            </a:extLst>
          </p:cNvPr>
          <p:cNvCxnSpPr>
            <a:cxnSpLocks noChangeAspect="1"/>
          </p:cNvCxnSpPr>
          <p:nvPr/>
        </p:nvCxnSpPr>
        <p:spPr>
          <a:xfrm rot="18900000">
            <a:off x="3392546" y="3070850"/>
            <a:ext cx="1800000" cy="18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6310EE-BB05-4277-9D32-2BFB67CC9CEF}"/>
              </a:ext>
            </a:extLst>
          </p:cNvPr>
          <p:cNvCxnSpPr>
            <a:cxnSpLocks noChangeAspect="1"/>
          </p:cNvCxnSpPr>
          <p:nvPr/>
        </p:nvCxnSpPr>
        <p:spPr>
          <a:xfrm rot="8100000">
            <a:off x="3392545" y="3249184"/>
            <a:ext cx="1800000" cy="18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弧形 23">
            <a:extLst>
              <a:ext uri="{FF2B5EF4-FFF2-40B4-BE49-F238E27FC236}">
                <a16:creationId xmlns:a16="http://schemas.microsoft.com/office/drawing/2014/main" id="{BCC94CDC-10BB-4599-842F-4D218EF76554}"/>
              </a:ext>
            </a:extLst>
          </p:cNvPr>
          <p:cNvSpPr/>
          <p:nvPr/>
        </p:nvSpPr>
        <p:spPr>
          <a:xfrm flipH="1">
            <a:off x="1731046" y="2105232"/>
            <a:ext cx="515280" cy="87318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2AE06CE-DFBD-4817-A127-9CBE1A3EE67B}"/>
              </a:ext>
            </a:extLst>
          </p:cNvPr>
          <p:cNvCxnSpPr>
            <a:cxnSpLocks noChangeAspect="1"/>
          </p:cNvCxnSpPr>
          <p:nvPr/>
        </p:nvCxnSpPr>
        <p:spPr>
          <a:xfrm rot="18900000">
            <a:off x="2508214" y="845232"/>
            <a:ext cx="2520000" cy="252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CD9CF50-0E2A-4DCE-9BA6-1349E801105A}"/>
              </a:ext>
            </a:extLst>
          </p:cNvPr>
          <p:cNvCxnSpPr>
            <a:cxnSpLocks noChangeAspect="1"/>
          </p:cNvCxnSpPr>
          <p:nvPr/>
        </p:nvCxnSpPr>
        <p:spPr>
          <a:xfrm rot="18900000">
            <a:off x="2574750" y="1062224"/>
            <a:ext cx="2412000" cy="241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弧形 26">
            <a:extLst>
              <a:ext uri="{FF2B5EF4-FFF2-40B4-BE49-F238E27FC236}">
                <a16:creationId xmlns:a16="http://schemas.microsoft.com/office/drawing/2014/main" id="{E88D5C41-3D54-45C1-9C03-920304E7A3B4}"/>
              </a:ext>
            </a:extLst>
          </p:cNvPr>
          <p:cNvSpPr/>
          <p:nvPr/>
        </p:nvSpPr>
        <p:spPr>
          <a:xfrm flipH="1">
            <a:off x="1954084" y="2267157"/>
            <a:ext cx="241725" cy="456389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1D36285-972F-4D0A-BE29-787378D3C8DF}"/>
              </a:ext>
            </a:extLst>
          </p:cNvPr>
          <p:cNvCxnSpPr>
            <a:cxnSpLocks noChangeAspect="1"/>
          </p:cNvCxnSpPr>
          <p:nvPr/>
        </p:nvCxnSpPr>
        <p:spPr>
          <a:xfrm rot="2700000">
            <a:off x="1912036" y="2491209"/>
            <a:ext cx="86400" cy="86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C9FFA4-0A07-46D4-BA06-0D2CB378C82E}"/>
              </a:ext>
            </a:extLst>
          </p:cNvPr>
          <p:cNvGrpSpPr/>
          <p:nvPr/>
        </p:nvGrpSpPr>
        <p:grpSpPr>
          <a:xfrm rot="10800000" flipH="1">
            <a:off x="1731046" y="4822319"/>
            <a:ext cx="3286390" cy="2520000"/>
            <a:chOff x="1732336" y="4355104"/>
            <a:chExt cx="3297168" cy="2520000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D7FDA4E3-CB09-48CB-A034-1BADCAC5A07B}"/>
                </a:ext>
              </a:extLst>
            </p:cNvPr>
            <p:cNvSpPr/>
            <p:nvPr/>
          </p:nvSpPr>
          <p:spPr>
            <a:xfrm flipH="1">
              <a:off x="1732336" y="5615104"/>
              <a:ext cx="515280" cy="873185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685D75B-EBEF-4987-9343-6257A94CFF55}"/>
                </a:ext>
              </a:extLst>
            </p:cNvPr>
            <p:cNvCxnSpPr>
              <a:cxnSpLocks noChangeAspect="1"/>
            </p:cNvCxnSpPr>
            <p:nvPr/>
          </p:nvCxnSpPr>
          <p:spPr>
            <a:xfrm rot="18900000">
              <a:off x="2509504" y="4355104"/>
              <a:ext cx="2520000" cy="252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271C423-4DD7-486D-8DF7-F2D85D388164}"/>
              </a:ext>
            </a:extLst>
          </p:cNvPr>
          <p:cNvGrpSpPr/>
          <p:nvPr/>
        </p:nvGrpSpPr>
        <p:grpSpPr>
          <a:xfrm flipV="1">
            <a:off x="1882041" y="4714187"/>
            <a:ext cx="3072230" cy="2417783"/>
            <a:chOff x="1951425" y="-52526"/>
            <a:chExt cx="3072230" cy="241200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3FB9B1D-3572-4D04-80B1-BAA592624050}"/>
                </a:ext>
              </a:extLst>
            </p:cNvPr>
            <p:cNvGrpSpPr/>
            <p:nvPr/>
          </p:nvGrpSpPr>
          <p:grpSpPr>
            <a:xfrm>
              <a:off x="1995752" y="-52526"/>
              <a:ext cx="3027903" cy="2412000"/>
              <a:chOff x="1960137" y="4572096"/>
              <a:chExt cx="3027903" cy="241200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C651A9F1-A171-4DC2-8711-736560C14B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18900000">
                <a:off x="2576040" y="4572096"/>
                <a:ext cx="2412000" cy="241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E90B7EF4-1D09-4A7D-97CB-01353F32189F}"/>
                  </a:ext>
                </a:extLst>
              </p:cNvPr>
              <p:cNvSpPr/>
              <p:nvPr/>
            </p:nvSpPr>
            <p:spPr>
              <a:xfrm flipH="1">
                <a:off x="1960137" y="5777029"/>
                <a:ext cx="241725" cy="456389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9D3722E-61B1-44EA-B0CE-3E7ED6861AA3}"/>
                </a:ext>
              </a:extLst>
            </p:cNvPr>
            <p:cNvCxnSpPr>
              <a:cxnSpLocks noChangeAspect="1"/>
            </p:cNvCxnSpPr>
            <p:nvPr/>
          </p:nvCxnSpPr>
          <p:spPr>
            <a:xfrm rot="2700000">
              <a:off x="1951425" y="1398126"/>
              <a:ext cx="86400" cy="8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5B550D07-5996-4A19-A6AB-A475B235B7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8" y="1295900"/>
            <a:ext cx="491401" cy="75741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73CB964-9419-4303-AF08-15DEC790FE2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44" y="3173039"/>
            <a:ext cx="491401" cy="75741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74CFA8B-61EA-4FAB-B94F-787CBD99E2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9" y="5131099"/>
            <a:ext cx="491401" cy="75741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7897342-988B-4389-9387-D6FBB91CA85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52113" y="3824173"/>
            <a:ext cx="871200" cy="6444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450510E-3E69-4A73-841F-82AC5F95E71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53546" y="5514060"/>
            <a:ext cx="871200" cy="6444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89AAE08-7C46-4F91-9B91-53E2CF4A2D6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008199" y="3824173"/>
            <a:ext cx="871200" cy="6444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F91C6F2-56E4-409D-80CE-56D4AC67F9C8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006032" y="5514060"/>
            <a:ext cx="874800" cy="6444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7280352-5ACC-4B20-B4A0-FEC25B6F865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74" y="3840453"/>
            <a:ext cx="646809" cy="547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89DDDE8-5EA2-4AE0-AC2B-6E39E6615D56}"/>
              </a:ext>
            </a:extLst>
          </p:cNvPr>
          <p:cNvCxnSpPr>
            <a:cxnSpLocks/>
          </p:cNvCxnSpPr>
          <p:nvPr/>
        </p:nvCxnSpPr>
        <p:spPr>
          <a:xfrm flipH="1">
            <a:off x="8693908" y="3768655"/>
            <a:ext cx="93583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DB8C882-C916-4D89-840B-4A894B64CA09}"/>
              </a:ext>
            </a:extLst>
          </p:cNvPr>
          <p:cNvCxnSpPr>
            <a:cxnSpLocks/>
          </p:cNvCxnSpPr>
          <p:nvPr/>
        </p:nvCxnSpPr>
        <p:spPr>
          <a:xfrm flipH="1">
            <a:off x="8972514" y="3939978"/>
            <a:ext cx="94278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AF9FE0-5C45-460F-AB84-A447492F850F}"/>
              </a:ext>
            </a:extLst>
          </p:cNvPr>
          <p:cNvCxnSpPr>
            <a:cxnSpLocks/>
          </p:cNvCxnSpPr>
          <p:nvPr/>
        </p:nvCxnSpPr>
        <p:spPr>
          <a:xfrm flipH="1">
            <a:off x="8972514" y="4458178"/>
            <a:ext cx="94278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0198482-5107-4729-B7E3-C7FB9E0FF700}"/>
              </a:ext>
            </a:extLst>
          </p:cNvPr>
          <p:cNvCxnSpPr>
            <a:cxnSpLocks/>
          </p:cNvCxnSpPr>
          <p:nvPr/>
        </p:nvCxnSpPr>
        <p:spPr>
          <a:xfrm flipH="1">
            <a:off x="8720101" y="4286482"/>
            <a:ext cx="915066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114353CF-FD0E-4A50-AE01-41E3A01E9E7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33" y="3840453"/>
            <a:ext cx="646809" cy="547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AAC2ED5-0373-44D2-8399-E6371AE936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69" y="1994625"/>
            <a:ext cx="729599" cy="547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5B0B13E8-CC4E-4DFF-A93C-B2FFF0007263}"/>
              </a:ext>
            </a:extLst>
          </p:cNvPr>
          <p:cNvSpPr/>
          <p:nvPr/>
        </p:nvSpPr>
        <p:spPr>
          <a:xfrm>
            <a:off x="8648358" y="2799100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annotation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416F6E52-E091-462D-8406-EC3DE6D9488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51" y="5543365"/>
            <a:ext cx="729600" cy="547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DFED12B-E51D-4D44-BAD3-025722DA6D7C}"/>
              </a:ext>
            </a:extLst>
          </p:cNvPr>
          <p:cNvCxnSpPr>
            <a:cxnSpLocks/>
          </p:cNvCxnSpPr>
          <p:nvPr/>
        </p:nvCxnSpPr>
        <p:spPr>
          <a:xfrm flipH="1">
            <a:off x="8701706" y="5458400"/>
            <a:ext cx="94278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9F9B3CA-9EC0-425C-B7C2-989E6185E0EB}"/>
              </a:ext>
            </a:extLst>
          </p:cNvPr>
          <p:cNvCxnSpPr>
            <a:cxnSpLocks/>
          </p:cNvCxnSpPr>
          <p:nvPr/>
        </p:nvCxnSpPr>
        <p:spPr>
          <a:xfrm flipH="1">
            <a:off x="9008888" y="5653008"/>
            <a:ext cx="94278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CC647F45-CDF6-4689-8BCF-5CFCE7C08C9A}"/>
              </a:ext>
            </a:extLst>
          </p:cNvPr>
          <p:cNvCxnSpPr>
            <a:cxnSpLocks/>
          </p:cNvCxnSpPr>
          <p:nvPr/>
        </p:nvCxnSpPr>
        <p:spPr>
          <a:xfrm flipH="1">
            <a:off x="9008888" y="6175156"/>
            <a:ext cx="94278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11AFFF5-2AA9-4BD8-88F1-C1F0B4F011EB}"/>
              </a:ext>
            </a:extLst>
          </p:cNvPr>
          <p:cNvCxnSpPr>
            <a:cxnSpLocks/>
          </p:cNvCxnSpPr>
          <p:nvPr/>
        </p:nvCxnSpPr>
        <p:spPr>
          <a:xfrm flipH="1">
            <a:off x="8693908" y="5972750"/>
            <a:ext cx="942782" cy="0"/>
          </a:xfrm>
          <a:prstGeom prst="straightConnector1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02BA4521-9742-43E4-B7A4-022054CD5B1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72" y="5543365"/>
            <a:ext cx="729600" cy="547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F38D6D09-0C47-4082-8A02-4D292248B320}"/>
              </a:ext>
            </a:extLst>
          </p:cNvPr>
          <p:cNvSpPr/>
          <p:nvPr/>
        </p:nvSpPr>
        <p:spPr>
          <a:xfrm>
            <a:off x="6740854" y="2792313"/>
            <a:ext cx="12394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 training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FDFB2DED-053A-48EA-A0C7-EA917493BB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4497" y="3683386"/>
            <a:ext cx="1263583" cy="936590"/>
          </a:xfrm>
          <a:prstGeom prst="rect">
            <a:avLst/>
          </a:prstGeom>
        </p:spPr>
      </p:pic>
      <p:sp>
        <p:nvSpPr>
          <p:cNvPr id="60" name="矩形: 圆角 101">
            <a:extLst>
              <a:ext uri="{FF2B5EF4-FFF2-40B4-BE49-F238E27FC236}">
                <a16:creationId xmlns:a16="http://schemas.microsoft.com/office/drawing/2014/main" id="{259170B2-A5ED-469B-BE3B-B90C343AEBFA}"/>
              </a:ext>
            </a:extLst>
          </p:cNvPr>
          <p:cNvSpPr/>
          <p:nvPr/>
        </p:nvSpPr>
        <p:spPr>
          <a:xfrm>
            <a:off x="5854429" y="1913662"/>
            <a:ext cx="2509504" cy="7843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7250A86-EB89-40D7-ABDF-DB1E41A10C65}"/>
              </a:ext>
            </a:extLst>
          </p:cNvPr>
          <p:cNvSpPr txBox="1"/>
          <p:nvPr/>
        </p:nvSpPr>
        <p:spPr>
          <a:xfrm>
            <a:off x="754342" y="3072073"/>
            <a:ext cx="1944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Federated Server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6">
            <a:extLst>
              <a:ext uri="{FF2B5EF4-FFF2-40B4-BE49-F238E27FC236}">
                <a16:creationId xmlns:a16="http://schemas.microsoft.com/office/drawing/2014/main" id="{167BB461-805A-4D99-93BE-619EEB487FE7}"/>
              </a:ext>
            </a:extLst>
          </p:cNvPr>
          <p:cNvSpPr/>
          <p:nvPr/>
        </p:nvSpPr>
        <p:spPr>
          <a:xfrm>
            <a:off x="5849516" y="3752366"/>
            <a:ext cx="2509504" cy="7843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70">
            <a:extLst>
              <a:ext uri="{FF2B5EF4-FFF2-40B4-BE49-F238E27FC236}">
                <a16:creationId xmlns:a16="http://schemas.microsoft.com/office/drawing/2014/main" id="{0974D450-9A4A-4C7F-B792-3B1882048781}"/>
              </a:ext>
            </a:extLst>
          </p:cNvPr>
          <p:cNvSpPr/>
          <p:nvPr/>
        </p:nvSpPr>
        <p:spPr>
          <a:xfrm>
            <a:off x="5849516" y="5444062"/>
            <a:ext cx="2509504" cy="7843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虚尾箭头 63"/>
          <p:cNvSpPr/>
          <p:nvPr/>
        </p:nvSpPr>
        <p:spPr>
          <a:xfrm flipH="1">
            <a:off x="6909275" y="2204096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虚尾箭头 64"/>
          <p:cNvSpPr/>
          <p:nvPr/>
        </p:nvSpPr>
        <p:spPr>
          <a:xfrm flipH="1">
            <a:off x="8283325" y="2173390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虚尾箭头 65"/>
          <p:cNvSpPr/>
          <p:nvPr/>
        </p:nvSpPr>
        <p:spPr>
          <a:xfrm flipH="1">
            <a:off x="10038389" y="2204095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虚尾箭头 66"/>
          <p:cNvSpPr/>
          <p:nvPr/>
        </p:nvSpPr>
        <p:spPr>
          <a:xfrm flipH="1">
            <a:off x="6930897" y="4005819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虚尾箭头 67"/>
          <p:cNvSpPr/>
          <p:nvPr/>
        </p:nvSpPr>
        <p:spPr>
          <a:xfrm flipH="1">
            <a:off x="8251485" y="4012067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虚尾箭头 68"/>
          <p:cNvSpPr/>
          <p:nvPr/>
        </p:nvSpPr>
        <p:spPr>
          <a:xfrm flipH="1">
            <a:off x="9953307" y="4012067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虚尾箭头 69"/>
          <p:cNvSpPr/>
          <p:nvPr/>
        </p:nvSpPr>
        <p:spPr>
          <a:xfrm flipH="1">
            <a:off x="6930897" y="5741961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虚尾箭头 70"/>
          <p:cNvSpPr/>
          <p:nvPr/>
        </p:nvSpPr>
        <p:spPr>
          <a:xfrm flipH="1">
            <a:off x="8276093" y="5741976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虚尾箭头 71"/>
          <p:cNvSpPr/>
          <p:nvPr/>
        </p:nvSpPr>
        <p:spPr>
          <a:xfrm flipH="1">
            <a:off x="9991020" y="5742211"/>
            <a:ext cx="344710" cy="29125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7000">
                <a:schemeClr val="accent4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25764" y="400565"/>
            <a:ext cx="5466915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FedVision </a:t>
            </a: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38D6D09-0C47-4082-8A02-4D292248B320}"/>
              </a:ext>
            </a:extLst>
          </p:cNvPr>
          <p:cNvSpPr/>
          <p:nvPr/>
        </p:nvSpPr>
        <p:spPr>
          <a:xfrm>
            <a:off x="6740854" y="4619976"/>
            <a:ext cx="12394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 training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38D6D09-0C47-4082-8A02-4D292248B320}"/>
              </a:ext>
            </a:extLst>
          </p:cNvPr>
          <p:cNvSpPr/>
          <p:nvPr/>
        </p:nvSpPr>
        <p:spPr>
          <a:xfrm>
            <a:off x="6743467" y="6341145"/>
            <a:ext cx="12394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 training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B0B13E8-CC4E-4DFF-A93C-B2FFF0007263}"/>
              </a:ext>
            </a:extLst>
          </p:cNvPr>
          <p:cNvSpPr/>
          <p:nvPr/>
        </p:nvSpPr>
        <p:spPr>
          <a:xfrm>
            <a:off x="8648358" y="4614407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annotation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B0B13E8-CC4E-4DFF-A93C-B2FFF0007263}"/>
              </a:ext>
            </a:extLst>
          </p:cNvPr>
          <p:cNvSpPr/>
          <p:nvPr/>
        </p:nvSpPr>
        <p:spPr>
          <a:xfrm>
            <a:off x="8596195" y="6341145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annotation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46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25764" y="400565"/>
            <a:ext cx="5466915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Challenges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BCBBED-02C6-4A43-97B8-D96DB6CD216F}"/>
              </a:ext>
            </a:extLst>
          </p:cNvPr>
          <p:cNvSpPr txBox="1"/>
          <p:nvPr/>
        </p:nvSpPr>
        <p:spPr>
          <a:xfrm>
            <a:off x="586784" y="3738406"/>
            <a:ext cx="2346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Client change dynamically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64E612-7AAB-4042-A05E-2F540AEF876E}"/>
              </a:ext>
            </a:extLst>
          </p:cNvPr>
          <p:cNvSpPr txBox="1"/>
          <p:nvPr/>
        </p:nvSpPr>
        <p:spPr>
          <a:xfrm>
            <a:off x="3606373" y="3738407"/>
            <a:ext cx="2524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Resource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9A4F58-4CD4-4AF5-B355-A4348712E9BD}"/>
              </a:ext>
            </a:extLst>
          </p:cNvPr>
          <p:cNvSpPr txBox="1"/>
          <p:nvPr/>
        </p:nvSpPr>
        <p:spPr>
          <a:xfrm>
            <a:off x="6632667" y="3738407"/>
            <a:ext cx="257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 diversity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F72693-B3AC-4A87-9D43-D535B840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80" y="1984045"/>
            <a:ext cx="841479" cy="10839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423829D-027A-4FA2-99F0-875CAABDDE0B}"/>
              </a:ext>
            </a:extLst>
          </p:cNvPr>
          <p:cNvGrpSpPr/>
          <p:nvPr/>
        </p:nvGrpSpPr>
        <p:grpSpPr>
          <a:xfrm>
            <a:off x="6130784" y="1910292"/>
            <a:ext cx="1761466" cy="1323501"/>
            <a:chOff x="6690775" y="2361420"/>
            <a:chExt cx="1836747" cy="143291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F6B8C14-9003-4E43-AAEA-A41BCC9DA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253" y="2361420"/>
              <a:ext cx="471256" cy="6504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9EE9050-B891-4B2F-B12A-35B51DE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775" y="3067229"/>
              <a:ext cx="727107" cy="7271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7A97A13-CD06-4E54-BC2C-F96DCA543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509" y="3200943"/>
              <a:ext cx="675013" cy="4894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8D3AD0-B3D1-4ED0-BE5D-323DA82D4DA4}"/>
              </a:ext>
            </a:extLst>
          </p:cNvPr>
          <p:cNvGrpSpPr/>
          <p:nvPr/>
        </p:nvGrpSpPr>
        <p:grpSpPr>
          <a:xfrm>
            <a:off x="730832" y="1910293"/>
            <a:ext cx="1516924" cy="1344273"/>
            <a:chOff x="820425" y="2081273"/>
            <a:chExt cx="1516924" cy="134427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796BD65-1126-4D04-ABDC-558D66BFA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5" y="3054047"/>
              <a:ext cx="371499" cy="3714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11B220D-D074-4D9F-97FE-8B956E90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362" y="2767707"/>
              <a:ext cx="396268" cy="54697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CAF87F2-1ACC-467F-A2ED-D3D6A65B1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153" y="2081273"/>
              <a:ext cx="649478" cy="44045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B0B0895-B814-44EE-B90E-729E6850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73" y="2767706"/>
              <a:ext cx="396268" cy="5469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161B134-D847-4264-8EC0-1A6E98A7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524" y="3054047"/>
              <a:ext cx="369825" cy="369825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AE5192E-DF12-4CDD-A944-631690888107}"/>
                </a:ext>
              </a:extLst>
            </p:cNvPr>
            <p:cNvCxnSpPr>
              <a:cxnSpLocks/>
              <a:stCxn id="15" idx="0"/>
              <a:endCxn id="14" idx="2"/>
            </p:cNvCxnSpPr>
            <p:nvPr/>
          </p:nvCxnSpPr>
          <p:spPr>
            <a:xfrm flipH="1" flipV="1">
              <a:off x="1592892" y="2521724"/>
              <a:ext cx="276115" cy="2459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7A3276F-0EAC-4AAD-AF43-60DFD7064166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V="1">
              <a:off x="1308496" y="2521724"/>
              <a:ext cx="284396" cy="245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FAB07D6-8FB2-4F3F-B6A0-BA33ECBF760A}"/>
                </a:ext>
              </a:extLst>
            </p:cNvPr>
            <p:cNvGrpSpPr/>
            <p:nvPr/>
          </p:nvGrpSpPr>
          <p:grpSpPr>
            <a:xfrm>
              <a:off x="1388147" y="2563289"/>
              <a:ext cx="129842" cy="184688"/>
              <a:chOff x="3164991" y="2543560"/>
              <a:chExt cx="129842" cy="184688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B8310E5-34B2-48FD-85D8-0E1ABEA2B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991" y="2573452"/>
                <a:ext cx="129842" cy="15479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8D447ED-E7B1-46BB-9290-160977F530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4991" y="2543560"/>
                <a:ext cx="96193" cy="1846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D10FD56-035D-4B26-8F26-47DE82BA9CE9}"/>
              </a:ext>
            </a:extLst>
          </p:cNvPr>
          <p:cNvSpPr txBox="1"/>
          <p:nvPr/>
        </p:nvSpPr>
        <p:spPr>
          <a:xfrm>
            <a:off x="9746314" y="3738407"/>
            <a:ext cx="193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Network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diversity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D75E714-EC61-4CD4-AABE-BEA98E5D6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067" y="1770941"/>
            <a:ext cx="2023213" cy="161211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039916A4-0BF2-48A8-9794-696B83559807}"/>
              </a:ext>
            </a:extLst>
          </p:cNvPr>
          <p:cNvGrpSpPr/>
          <p:nvPr/>
        </p:nvGrpSpPr>
        <p:grpSpPr>
          <a:xfrm>
            <a:off x="1100461" y="5346508"/>
            <a:ext cx="720000" cy="720000"/>
            <a:chOff x="2131267" y="5865770"/>
            <a:chExt cx="432000" cy="432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7A89F22-D454-4440-BEF5-5CD5E48EE0B0}"/>
                </a:ext>
              </a:extLst>
            </p:cNvPr>
            <p:cNvSpPr/>
            <p:nvPr/>
          </p:nvSpPr>
          <p:spPr>
            <a:xfrm>
              <a:off x="2167267" y="5901770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CFEAF19-F8C4-4A7B-850A-99C821DD5E08}"/>
                </a:ext>
              </a:extLst>
            </p:cNvPr>
            <p:cNvSpPr/>
            <p:nvPr/>
          </p:nvSpPr>
          <p:spPr>
            <a:xfrm>
              <a:off x="2131267" y="5865770"/>
              <a:ext cx="432000" cy="432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C7D977-C41D-4D6E-AD14-7DD38503882B}"/>
              </a:ext>
            </a:extLst>
          </p:cNvPr>
          <p:cNvGrpSpPr/>
          <p:nvPr/>
        </p:nvGrpSpPr>
        <p:grpSpPr>
          <a:xfrm>
            <a:off x="3965737" y="5346508"/>
            <a:ext cx="720000" cy="720000"/>
            <a:chOff x="2131267" y="5865770"/>
            <a:chExt cx="432000" cy="432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70B314D-96F8-4684-932A-006A28E2823C}"/>
                </a:ext>
              </a:extLst>
            </p:cNvPr>
            <p:cNvSpPr/>
            <p:nvPr/>
          </p:nvSpPr>
          <p:spPr>
            <a:xfrm>
              <a:off x="2167267" y="5901770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58AC259-5163-4770-BE23-94AD51C37507}"/>
                </a:ext>
              </a:extLst>
            </p:cNvPr>
            <p:cNvSpPr/>
            <p:nvPr/>
          </p:nvSpPr>
          <p:spPr>
            <a:xfrm>
              <a:off x="2131267" y="5865770"/>
              <a:ext cx="432000" cy="432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86FB557-5C61-4903-B493-31368FD8F71A}"/>
              </a:ext>
            </a:extLst>
          </p:cNvPr>
          <p:cNvGrpSpPr/>
          <p:nvPr/>
        </p:nvGrpSpPr>
        <p:grpSpPr>
          <a:xfrm>
            <a:off x="6989157" y="5346508"/>
            <a:ext cx="720000" cy="720000"/>
            <a:chOff x="2131267" y="5865770"/>
            <a:chExt cx="432000" cy="4320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E70AAFE-309A-44E1-AF42-8F6699101600}"/>
                </a:ext>
              </a:extLst>
            </p:cNvPr>
            <p:cNvSpPr/>
            <p:nvPr/>
          </p:nvSpPr>
          <p:spPr>
            <a:xfrm>
              <a:off x="2167267" y="5901770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481BEA5-82BC-4F2B-BF1A-9125F165E44C}"/>
                </a:ext>
              </a:extLst>
            </p:cNvPr>
            <p:cNvSpPr/>
            <p:nvPr/>
          </p:nvSpPr>
          <p:spPr>
            <a:xfrm>
              <a:off x="2131267" y="5865770"/>
              <a:ext cx="432000" cy="432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4435DBC-3035-4428-826E-0B94C9C4257F}"/>
              </a:ext>
            </a:extLst>
          </p:cNvPr>
          <p:cNvGrpSpPr/>
          <p:nvPr/>
        </p:nvGrpSpPr>
        <p:grpSpPr>
          <a:xfrm>
            <a:off x="10056289" y="5346508"/>
            <a:ext cx="720000" cy="720000"/>
            <a:chOff x="2131267" y="5865770"/>
            <a:chExt cx="432000" cy="432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46B63C7-0A3D-4E52-960A-DDC78C0CF128}"/>
                </a:ext>
              </a:extLst>
            </p:cNvPr>
            <p:cNvSpPr/>
            <p:nvPr/>
          </p:nvSpPr>
          <p:spPr>
            <a:xfrm>
              <a:off x="2167267" y="5901770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7041DF7-4BF0-4697-816E-E0E477CDF629}"/>
                </a:ext>
              </a:extLst>
            </p:cNvPr>
            <p:cNvSpPr/>
            <p:nvPr/>
          </p:nvSpPr>
          <p:spPr>
            <a:xfrm>
              <a:off x="2131267" y="5865770"/>
              <a:ext cx="432000" cy="432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61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>
            <a:extLst>
              <a:ext uri="{FF2B5EF4-FFF2-40B4-BE49-F238E27FC236}">
                <a16:creationId xmlns:a16="http://schemas.microsoft.com/office/drawing/2014/main" id="{9A96EC2A-2577-D046-85DB-42B51CA333E1}"/>
              </a:ext>
            </a:extLst>
          </p:cNvPr>
          <p:cNvSpPr txBox="1">
            <a:spLocks/>
          </p:cNvSpPr>
          <p:nvPr/>
        </p:nvSpPr>
        <p:spPr>
          <a:xfrm>
            <a:off x="325764" y="400565"/>
            <a:ext cx="5466915" cy="58125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FZZhengHeiS-B-GB" charset="-122"/>
                <a:cs typeface="FZZhengHeiS-B-GB" charset="-122"/>
              </a:defRPr>
            </a:lvl1pPr>
          </a:lstStyle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26FF85D-480F-483C-930B-EBD2F7DA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3" y="981817"/>
            <a:ext cx="9683052" cy="55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4608"/>
      </p:ext>
    </p:extLst>
  </p:cSld>
  <p:clrMapOvr>
    <a:masterClrMapping/>
  </p:clrMapOvr>
</p:sld>
</file>

<file path=ppt/theme/theme1.xml><?xml version="1.0" encoding="utf-8"?>
<a:theme xmlns:a="http://schemas.openxmlformats.org/drawingml/2006/main" name="WeBank">
  <a:themeElements>
    <a:clrScheme name="WeBank666">
      <a:dk1>
        <a:srgbClr val="1E53A4"/>
      </a:dk1>
      <a:lt1>
        <a:srgbClr val="FFFFFF"/>
      </a:lt1>
      <a:dk2>
        <a:srgbClr val="000000"/>
      </a:dk2>
      <a:lt2>
        <a:srgbClr val="E7E6E6"/>
      </a:lt2>
      <a:accent1>
        <a:srgbClr val="D80C18"/>
      </a:accent1>
      <a:accent2>
        <a:srgbClr val="FF5582"/>
      </a:accent2>
      <a:accent3>
        <a:srgbClr val="64CDFF"/>
      </a:accent3>
      <a:accent4>
        <a:srgbClr val="002882"/>
      </a:accent4>
      <a:accent5>
        <a:srgbClr val="EAEAEA"/>
      </a:accent5>
      <a:accent6>
        <a:srgbClr val="D5D5D5"/>
      </a:accent6>
      <a:hlink>
        <a:srgbClr val="1E53A3"/>
      </a:hlink>
      <a:folHlink>
        <a:srgbClr val="D80C18"/>
      </a:folHlink>
    </a:clrScheme>
    <a:fontScheme name="WeBank666">
      <a:majorFont>
        <a:latin typeface="FZZhengHeiS-B-GB"/>
        <a:ea typeface="思源黑体 CN Regular"/>
        <a:cs typeface=""/>
      </a:majorFont>
      <a:minorFont>
        <a:latin typeface="Facto Bold"/>
        <a:ea typeface="思源黑体 CN Regular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2" id="{00DC4F30-1E73-3040-9C65-BB7822F2CE5B}" vid="{763B8DC9-78CE-FC48-B093-E02DDFDC495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webank ppt模版16比9</Template>
  <TotalTime>30929</TotalTime>
  <Words>446</Words>
  <Application>Microsoft Office PowerPoint</Application>
  <PresentationFormat>宽屏</PresentationFormat>
  <Paragraphs>97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Facto</vt:lpstr>
      <vt:lpstr>Facto Bold</vt:lpstr>
      <vt:lpstr>FZZhengHeiS-B-GB</vt:lpstr>
      <vt:lpstr>MS PGothic</vt:lpstr>
      <vt:lpstr>Source Han Sans CN</vt:lpstr>
      <vt:lpstr>Source Han Sans Regular</vt:lpstr>
      <vt:lpstr>等线</vt:lpstr>
      <vt:lpstr>思源黑体 CN Regular</vt:lpstr>
      <vt:lpstr>宋体</vt:lpstr>
      <vt:lpstr>微软雅黑</vt:lpstr>
      <vt:lpstr>Arial</vt:lpstr>
      <vt:lpstr>Calibri</vt:lpstr>
      <vt:lpstr>Calisto MT</vt:lpstr>
      <vt:lpstr>Symbol</vt:lpstr>
      <vt:lpstr>Times New Roman</vt:lpstr>
      <vt:lpstr>Wingdings</vt:lpstr>
      <vt:lpstr>WeBank</vt:lpstr>
      <vt:lpstr>FedVision: An Online Visual Object Detection Platform Powered by Federated Learning</vt:lpstr>
      <vt:lpstr>Two Secrets of AI’s success : Computing Power and Big Data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联邦学习与人工智能  微众银行首席人工智能官（CAIO） 香港科技大学讲座教授 杨强</dc:title>
  <dc:subject/>
  <dc:creator>quianajiang(江晓倩)</dc:creator>
  <cp:keywords/>
  <dc:description/>
  <cp:lastModifiedBy>黄 安埠</cp:lastModifiedBy>
  <cp:revision>228</cp:revision>
  <cp:lastPrinted>2017-06-21T08:41:30Z</cp:lastPrinted>
  <dcterms:created xsi:type="dcterms:W3CDTF">2019-09-03T14:26:11Z</dcterms:created>
  <dcterms:modified xsi:type="dcterms:W3CDTF">2020-02-01T04:17:33Z</dcterms:modified>
  <cp:category/>
</cp:coreProperties>
</file>